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61" r:id="rId3"/>
    <p:sldId id="259" r:id="rId4"/>
    <p:sldId id="260" r:id="rId5"/>
    <p:sldId id="262" r:id="rId6"/>
    <p:sldId id="276" r:id="rId7"/>
    <p:sldId id="277" r:id="rId8"/>
    <p:sldId id="263" r:id="rId9"/>
    <p:sldId id="264" r:id="rId10"/>
    <p:sldId id="266" r:id="rId11"/>
    <p:sldId id="265" r:id="rId12"/>
    <p:sldId id="267" r:id="rId13"/>
    <p:sldId id="268" r:id="rId14"/>
    <p:sldId id="270" r:id="rId15"/>
    <p:sldId id="271" r:id="rId16"/>
    <p:sldId id="272" r:id="rId17"/>
    <p:sldId id="273" r:id="rId18"/>
    <p:sldId id="279" r:id="rId19"/>
  </p:sldIdLst>
  <p:sldSz cx="12192000" cy="6858000"/>
  <p:notesSz cx="6858000" cy="9144000"/>
  <p:embeddedFontLst>
    <p:embeddedFont>
      <p:font typeface="CircularStd" panose="020B0604020101020102" pitchFamily="34" charset="0"/>
      <p:regular r:id="rId21"/>
      <p:bold r:id="rId22"/>
    </p:embeddedFont>
    <p:embeddedFont>
      <p:font typeface="CircularStd-bold" panose="020B0804020101010102" pitchFamily="34" charset="0"/>
      <p:bold r:id="rId23"/>
    </p:embeddedFont>
    <p:embeddedFont>
      <p:font typeface="MS PGothic" panose="020B0600070205080204" pitchFamily="34" charset="-128"/>
      <p:regular r:id="rId24"/>
    </p:embeddedFont>
    <p:embeddedFont>
      <p:font typeface="Uxum Grotesque Bold" panose="00000800000000000000" pitchFamily="50" charset="0"/>
      <p:bold r:id="rId2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5ED5A0-3A72-4FC8-B76E-68E189BE788D}" type="datetimeFigureOut">
              <a:rPr lang="de-CH" smtClean="0"/>
              <a:t>23.01.2024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37E65-AEA9-47F8-BD61-21B3EB3C4CBF}" type="slidenum">
              <a:rPr lang="de-CH" smtClean="0"/>
              <a:t>‹Nr.›</a:t>
            </a:fld>
            <a:endParaRPr lang="de-CH"/>
          </a:p>
        </p:txBody>
      </p:sp>
    </p:spTree>
    <p:extLst>
      <p:ext uri="{BB962C8B-B14F-4D97-AF65-F5344CB8AC3E}">
        <p14:creationId xmlns:p14="http://schemas.microsoft.com/office/powerpoint/2010/main" val="277690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E9F6D-1BC8-4498-8825-F98870FBA41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472413D1-DB54-48A3-9A32-C4F772151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6C9D0F53-FEE0-4B57-B368-235B437BBE0D}"/>
              </a:ext>
            </a:extLst>
          </p:cNvPr>
          <p:cNvSpPr>
            <a:spLocks noGrp="1"/>
          </p:cNvSpPr>
          <p:nvPr>
            <p:ph type="dt" sz="half" idx="10"/>
          </p:nvPr>
        </p:nvSpPr>
        <p:spPr/>
        <p:txBody>
          <a:bodyPr/>
          <a:lstStyle>
            <a:lvl1pPr>
              <a:defRPr sz="1000">
                <a:latin typeface="CircularStd" panose="020B0604020101020102" pitchFamily="34" charset="0"/>
                <a:cs typeface="CircularStd" panose="020B0604020101020102" pitchFamily="34" charset="0"/>
              </a:defRPr>
            </a:lvl1pPr>
          </a:lstStyle>
          <a:p>
            <a:fld id="{8A3852E9-8E17-4E01-8FAE-EDFF41D0E2E5}" type="datetime2">
              <a:rPr lang="de-CH" smtClean="0"/>
              <a:pPr/>
              <a:t>Dienstag, 23. Januar 2024</a:t>
            </a:fld>
            <a:endParaRPr lang="de-CH" dirty="0"/>
          </a:p>
        </p:txBody>
      </p:sp>
      <p:sp>
        <p:nvSpPr>
          <p:cNvPr id="5" name="Fußzeilenplatzhalter 4">
            <a:extLst>
              <a:ext uri="{FF2B5EF4-FFF2-40B4-BE49-F238E27FC236}">
                <a16:creationId xmlns:a16="http://schemas.microsoft.com/office/drawing/2014/main" id="{9D452D2B-BA4C-4F1B-A49B-ABFE8B5CD2C4}"/>
              </a:ext>
            </a:extLst>
          </p:cNvPr>
          <p:cNvSpPr>
            <a:spLocks noGrp="1"/>
          </p:cNvSpPr>
          <p:nvPr>
            <p:ph type="ftr" sz="quarter" idx="11"/>
          </p:nvPr>
        </p:nvSpPr>
        <p:spPr/>
        <p:txBody>
          <a:bodyPr/>
          <a:lstStyle>
            <a:lvl1pPr>
              <a:defRPr sz="1000">
                <a:latin typeface="CircularStd" panose="020B0604020101020102" pitchFamily="34" charset="0"/>
                <a:cs typeface="CircularStd" panose="020B0604020101020102" pitchFamily="34" charset="0"/>
              </a:defRPr>
            </a:lvl1pPr>
          </a:lstStyle>
          <a:p>
            <a:endParaRPr lang="de-CH" dirty="0"/>
          </a:p>
        </p:txBody>
      </p:sp>
      <p:sp>
        <p:nvSpPr>
          <p:cNvPr id="6" name="Foliennummernplatzhalter 5">
            <a:extLst>
              <a:ext uri="{FF2B5EF4-FFF2-40B4-BE49-F238E27FC236}">
                <a16:creationId xmlns:a16="http://schemas.microsoft.com/office/drawing/2014/main" id="{7637EB45-6385-4695-8779-D89DC1010470}"/>
              </a:ext>
            </a:extLst>
          </p:cNvPr>
          <p:cNvSpPr>
            <a:spLocks noGrp="1"/>
          </p:cNvSpPr>
          <p:nvPr>
            <p:ph type="sldNum" sz="quarter" idx="12"/>
          </p:nvPr>
        </p:nvSpPr>
        <p:spPr/>
        <p:txBody>
          <a:bodyPr/>
          <a:lstStyle>
            <a:lvl1pPr>
              <a:defRPr sz="1000">
                <a:latin typeface="CircularStd" panose="020B0604020101020102" pitchFamily="34" charset="0"/>
                <a:cs typeface="CircularStd" panose="020B0604020101020102" pitchFamily="34" charset="0"/>
              </a:defRPr>
            </a:lvl1pPr>
          </a:lstStyle>
          <a:p>
            <a:fld id="{B05E28C3-DCD8-4311-8C78-8514E49EB759}" type="slidenum">
              <a:rPr lang="de-CH" smtClean="0"/>
              <a:pPr/>
              <a:t>‹Nr.›</a:t>
            </a:fld>
            <a:endParaRPr lang="de-CH" dirty="0"/>
          </a:p>
        </p:txBody>
      </p:sp>
    </p:spTree>
    <p:extLst>
      <p:ext uri="{BB962C8B-B14F-4D97-AF65-F5344CB8AC3E}">
        <p14:creationId xmlns:p14="http://schemas.microsoft.com/office/powerpoint/2010/main" val="390498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1B554-A600-4919-A440-A3071F687196}"/>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8143057C-0E2A-40E2-B285-33FADB186B1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2BD2848-5399-4816-A1E0-B42003B26294}"/>
              </a:ext>
            </a:extLst>
          </p:cNvPr>
          <p:cNvSpPr>
            <a:spLocks noGrp="1"/>
          </p:cNvSpPr>
          <p:nvPr>
            <p:ph type="dt" sz="half" idx="10"/>
          </p:nvPr>
        </p:nvSpPr>
        <p:spPr/>
        <p:txBody>
          <a:bodyPr/>
          <a:lstStyle/>
          <a:p>
            <a:fld id="{119AA2E6-CD1D-4C18-9B05-04ADDB9B8173}" type="datetime2">
              <a:rPr lang="de-CH" smtClean="0"/>
              <a:t>Dienstag, 23. Januar 2024</a:t>
            </a:fld>
            <a:endParaRPr lang="de-CH"/>
          </a:p>
        </p:txBody>
      </p:sp>
      <p:sp>
        <p:nvSpPr>
          <p:cNvPr id="5" name="Fußzeilenplatzhalter 4">
            <a:extLst>
              <a:ext uri="{FF2B5EF4-FFF2-40B4-BE49-F238E27FC236}">
                <a16:creationId xmlns:a16="http://schemas.microsoft.com/office/drawing/2014/main" id="{021186DB-F281-4646-AFC0-713A922EAED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D2D00DD-DD80-4EC3-9FBD-97FE7CB4DCEB}"/>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3343009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05673A5-2BB6-4E81-8EA6-A79975C63CC4}"/>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29FEDDAA-5786-4B56-83A5-5E4274FC189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E4E4A93-91A1-4632-BC0B-E6B99932315C}"/>
              </a:ext>
            </a:extLst>
          </p:cNvPr>
          <p:cNvSpPr>
            <a:spLocks noGrp="1"/>
          </p:cNvSpPr>
          <p:nvPr>
            <p:ph type="dt" sz="half" idx="10"/>
          </p:nvPr>
        </p:nvSpPr>
        <p:spPr/>
        <p:txBody>
          <a:bodyPr/>
          <a:lstStyle/>
          <a:p>
            <a:fld id="{93689B9E-A57C-4496-823A-F4F5339BE57A}" type="datetime2">
              <a:rPr lang="de-CH" smtClean="0"/>
              <a:t>Dienstag, 23. Januar 2024</a:t>
            </a:fld>
            <a:endParaRPr lang="de-CH"/>
          </a:p>
        </p:txBody>
      </p:sp>
      <p:sp>
        <p:nvSpPr>
          <p:cNvPr id="5" name="Fußzeilenplatzhalter 4">
            <a:extLst>
              <a:ext uri="{FF2B5EF4-FFF2-40B4-BE49-F238E27FC236}">
                <a16:creationId xmlns:a16="http://schemas.microsoft.com/office/drawing/2014/main" id="{B19E9F17-4BDB-475B-9B8D-A72EB5CF7FD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7362DBB-4006-4084-B065-E12CB93D6EA8}"/>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99649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AC545-0550-4288-B813-EE5F9D5E4B8E}"/>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E18B8CFC-AEF6-4784-A739-6D8CE2EB38F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73D2B75-0B4D-4D87-A0D9-06140BB8FE01}"/>
              </a:ext>
            </a:extLst>
          </p:cNvPr>
          <p:cNvSpPr>
            <a:spLocks noGrp="1"/>
          </p:cNvSpPr>
          <p:nvPr>
            <p:ph type="dt" sz="half" idx="10"/>
          </p:nvPr>
        </p:nvSpPr>
        <p:spPr/>
        <p:txBody>
          <a:bodyPr/>
          <a:lstStyle>
            <a:lvl1pPr>
              <a:defRPr sz="1000">
                <a:latin typeface="CircularStd" panose="020B0604020101020102" pitchFamily="34" charset="0"/>
                <a:cs typeface="CircularStd" panose="020B0604020101020102" pitchFamily="34" charset="0"/>
              </a:defRPr>
            </a:lvl1pPr>
          </a:lstStyle>
          <a:p>
            <a:fld id="{98E2FF20-7BA4-4BF3-9166-7974C94CF42E}" type="datetime2">
              <a:rPr lang="de-CH" smtClean="0"/>
              <a:pPr/>
              <a:t>Dienstag, 23. Januar 2024</a:t>
            </a:fld>
            <a:endParaRPr lang="de-CH" dirty="0"/>
          </a:p>
        </p:txBody>
      </p:sp>
      <p:sp>
        <p:nvSpPr>
          <p:cNvPr id="5" name="Fußzeilenplatzhalter 4">
            <a:extLst>
              <a:ext uri="{FF2B5EF4-FFF2-40B4-BE49-F238E27FC236}">
                <a16:creationId xmlns:a16="http://schemas.microsoft.com/office/drawing/2014/main" id="{5C944299-10E9-4179-8F35-C830F008893A}"/>
              </a:ext>
            </a:extLst>
          </p:cNvPr>
          <p:cNvSpPr>
            <a:spLocks noGrp="1"/>
          </p:cNvSpPr>
          <p:nvPr>
            <p:ph type="ftr" sz="quarter" idx="11"/>
          </p:nvPr>
        </p:nvSpPr>
        <p:spPr/>
        <p:txBody>
          <a:bodyPr/>
          <a:lstStyle>
            <a:lvl1pPr>
              <a:defRPr sz="1000">
                <a:latin typeface="CircularStd" panose="020B0604020101020102" pitchFamily="34" charset="0"/>
                <a:cs typeface="CircularStd" panose="020B0604020101020102" pitchFamily="34" charset="0"/>
              </a:defRPr>
            </a:lvl1pPr>
          </a:lstStyle>
          <a:p>
            <a:endParaRPr lang="de-CH" dirty="0"/>
          </a:p>
        </p:txBody>
      </p:sp>
      <p:sp>
        <p:nvSpPr>
          <p:cNvPr id="6" name="Foliennummernplatzhalter 5">
            <a:extLst>
              <a:ext uri="{FF2B5EF4-FFF2-40B4-BE49-F238E27FC236}">
                <a16:creationId xmlns:a16="http://schemas.microsoft.com/office/drawing/2014/main" id="{B8F312EA-063C-4496-BF38-1867899198AE}"/>
              </a:ext>
            </a:extLst>
          </p:cNvPr>
          <p:cNvSpPr>
            <a:spLocks noGrp="1"/>
          </p:cNvSpPr>
          <p:nvPr>
            <p:ph type="sldNum" sz="quarter" idx="12"/>
          </p:nvPr>
        </p:nvSpPr>
        <p:spPr/>
        <p:txBody>
          <a:bodyPr/>
          <a:lstStyle>
            <a:lvl1pPr>
              <a:defRPr sz="1000">
                <a:latin typeface="CircularStd" panose="020B0604020101020102" pitchFamily="34" charset="0"/>
                <a:cs typeface="CircularStd" panose="020B0604020101020102" pitchFamily="34" charset="0"/>
              </a:defRPr>
            </a:lvl1pPr>
          </a:lstStyle>
          <a:p>
            <a:fld id="{B05E28C3-DCD8-4311-8C78-8514E49EB759}" type="slidenum">
              <a:rPr lang="de-CH" smtClean="0"/>
              <a:pPr/>
              <a:t>‹Nr.›</a:t>
            </a:fld>
            <a:endParaRPr lang="de-CH" dirty="0"/>
          </a:p>
        </p:txBody>
      </p:sp>
    </p:spTree>
    <p:extLst>
      <p:ext uri="{BB962C8B-B14F-4D97-AF65-F5344CB8AC3E}">
        <p14:creationId xmlns:p14="http://schemas.microsoft.com/office/powerpoint/2010/main" val="400528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07E6D-9424-4F02-8126-510053A4995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4FF947C8-525C-4427-BA88-76C8A84AA1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DEF492D-999F-4DDD-B57B-826788B81E53}"/>
              </a:ext>
            </a:extLst>
          </p:cNvPr>
          <p:cNvSpPr>
            <a:spLocks noGrp="1"/>
          </p:cNvSpPr>
          <p:nvPr>
            <p:ph type="dt" sz="half" idx="10"/>
          </p:nvPr>
        </p:nvSpPr>
        <p:spPr/>
        <p:txBody>
          <a:bodyPr/>
          <a:lstStyle/>
          <a:p>
            <a:fld id="{7635FF5F-372E-4652-A456-470A6D1F4A3A}" type="datetime2">
              <a:rPr lang="de-CH" smtClean="0"/>
              <a:t>Dienstag, 23. Januar 2024</a:t>
            </a:fld>
            <a:endParaRPr lang="de-CH"/>
          </a:p>
        </p:txBody>
      </p:sp>
      <p:sp>
        <p:nvSpPr>
          <p:cNvPr id="5" name="Fußzeilenplatzhalter 4">
            <a:extLst>
              <a:ext uri="{FF2B5EF4-FFF2-40B4-BE49-F238E27FC236}">
                <a16:creationId xmlns:a16="http://schemas.microsoft.com/office/drawing/2014/main" id="{84B32B03-3C11-448B-BB12-97C4836091E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0B3A3C6-2A37-425C-AE45-E65A47FB66A1}"/>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283709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1795-8544-4E0C-8221-B40B4DE60FF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BA1BE6A-C3EA-4DBE-AB81-98BE2DDBF49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4FF9E7DF-0E34-4E7A-8B0E-D9CB7DDCEC9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B815069-8473-44FF-A729-CCAAE10069C5}"/>
              </a:ext>
            </a:extLst>
          </p:cNvPr>
          <p:cNvSpPr>
            <a:spLocks noGrp="1"/>
          </p:cNvSpPr>
          <p:nvPr>
            <p:ph type="dt" sz="half" idx="10"/>
          </p:nvPr>
        </p:nvSpPr>
        <p:spPr/>
        <p:txBody>
          <a:bodyPr/>
          <a:lstStyle/>
          <a:p>
            <a:fld id="{AFA7A677-F6B7-4623-B471-0E9B83525000}" type="datetime2">
              <a:rPr lang="de-CH" smtClean="0"/>
              <a:t>Dienstag, 23. Januar 2024</a:t>
            </a:fld>
            <a:endParaRPr lang="de-CH"/>
          </a:p>
        </p:txBody>
      </p:sp>
      <p:sp>
        <p:nvSpPr>
          <p:cNvPr id="6" name="Fußzeilenplatzhalter 5">
            <a:extLst>
              <a:ext uri="{FF2B5EF4-FFF2-40B4-BE49-F238E27FC236}">
                <a16:creationId xmlns:a16="http://schemas.microsoft.com/office/drawing/2014/main" id="{D8E13BB7-BB0E-4A96-A4A5-0D8FA1BD30B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671EC1D-0A4A-484D-A5E1-02808897C7D1}"/>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195098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6DAC5-435B-4B09-BCFB-BEDEBD61FE60}"/>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6839E1EA-C66E-48CA-978C-56BAB7F11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ACB5BAD-BED3-4CF5-81C0-CFDA2A50233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03632212-69E3-4C52-87D3-FC8E217F5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68D6D0-F12A-4BA1-8779-8207FC14150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3E0C6A1F-1E16-4091-83D5-6F0E0A59191B}"/>
              </a:ext>
            </a:extLst>
          </p:cNvPr>
          <p:cNvSpPr>
            <a:spLocks noGrp="1"/>
          </p:cNvSpPr>
          <p:nvPr>
            <p:ph type="dt" sz="half" idx="10"/>
          </p:nvPr>
        </p:nvSpPr>
        <p:spPr/>
        <p:txBody>
          <a:bodyPr/>
          <a:lstStyle/>
          <a:p>
            <a:fld id="{1B1497E8-1803-4C0F-B80B-A29893F6A9F2}" type="datetime2">
              <a:rPr lang="de-CH" smtClean="0"/>
              <a:t>Dienstag, 23. Januar 2024</a:t>
            </a:fld>
            <a:endParaRPr lang="de-CH"/>
          </a:p>
        </p:txBody>
      </p:sp>
      <p:sp>
        <p:nvSpPr>
          <p:cNvPr id="8" name="Fußzeilenplatzhalter 7">
            <a:extLst>
              <a:ext uri="{FF2B5EF4-FFF2-40B4-BE49-F238E27FC236}">
                <a16:creationId xmlns:a16="http://schemas.microsoft.com/office/drawing/2014/main" id="{4DE25C6B-FB2E-44B0-892C-E21351E7FCA4}"/>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4681021C-D5A8-4FF5-8164-881C49DA5842}"/>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4087381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B4CE4-8E6D-4EC7-B236-B2786EC55B96}"/>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359036FF-64F5-4917-A5D7-9203307F3C33}"/>
              </a:ext>
            </a:extLst>
          </p:cNvPr>
          <p:cNvSpPr>
            <a:spLocks noGrp="1"/>
          </p:cNvSpPr>
          <p:nvPr>
            <p:ph type="dt" sz="half" idx="10"/>
          </p:nvPr>
        </p:nvSpPr>
        <p:spPr/>
        <p:txBody>
          <a:bodyPr/>
          <a:lstStyle/>
          <a:p>
            <a:fld id="{CC7CD9EE-52BB-4339-9E4C-7B3329871324}" type="datetime2">
              <a:rPr lang="de-CH" smtClean="0"/>
              <a:t>Dienstag, 23. Januar 2024</a:t>
            </a:fld>
            <a:endParaRPr lang="de-CH"/>
          </a:p>
        </p:txBody>
      </p:sp>
      <p:sp>
        <p:nvSpPr>
          <p:cNvPr id="4" name="Fußzeilenplatzhalter 3">
            <a:extLst>
              <a:ext uri="{FF2B5EF4-FFF2-40B4-BE49-F238E27FC236}">
                <a16:creationId xmlns:a16="http://schemas.microsoft.com/office/drawing/2014/main" id="{7E73345D-4C27-4EA3-821B-F6FFF27B9335}"/>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56715DED-7B4F-45AB-AA63-85827856695D}"/>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56876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52C05B8-72F8-4548-91B1-56EC418706AD}"/>
              </a:ext>
            </a:extLst>
          </p:cNvPr>
          <p:cNvSpPr>
            <a:spLocks noGrp="1"/>
          </p:cNvSpPr>
          <p:nvPr>
            <p:ph type="dt" sz="half" idx="10"/>
          </p:nvPr>
        </p:nvSpPr>
        <p:spPr/>
        <p:txBody>
          <a:bodyPr/>
          <a:lstStyle>
            <a:lvl1pPr>
              <a:defRPr sz="1000">
                <a:latin typeface="CircularStd" panose="020B0604020101020102" pitchFamily="34" charset="0"/>
                <a:cs typeface="CircularStd" panose="020B0604020101020102" pitchFamily="34" charset="0"/>
              </a:defRPr>
            </a:lvl1pPr>
          </a:lstStyle>
          <a:p>
            <a:fld id="{B3B2293E-DFF6-47F7-B82A-CFB84AD9176F}" type="datetime2">
              <a:rPr lang="de-CH" smtClean="0"/>
              <a:pPr/>
              <a:t>Dienstag, 23. Januar 2024</a:t>
            </a:fld>
            <a:endParaRPr lang="de-CH" dirty="0"/>
          </a:p>
        </p:txBody>
      </p:sp>
      <p:sp>
        <p:nvSpPr>
          <p:cNvPr id="3" name="Fußzeilenplatzhalter 2">
            <a:extLst>
              <a:ext uri="{FF2B5EF4-FFF2-40B4-BE49-F238E27FC236}">
                <a16:creationId xmlns:a16="http://schemas.microsoft.com/office/drawing/2014/main" id="{10CA2F38-D703-43B5-8BAF-9E3899AA061E}"/>
              </a:ext>
            </a:extLst>
          </p:cNvPr>
          <p:cNvSpPr>
            <a:spLocks noGrp="1"/>
          </p:cNvSpPr>
          <p:nvPr>
            <p:ph type="ftr" sz="quarter" idx="11"/>
          </p:nvPr>
        </p:nvSpPr>
        <p:spPr/>
        <p:txBody>
          <a:bodyPr/>
          <a:lstStyle>
            <a:lvl1pPr>
              <a:defRPr sz="1000">
                <a:latin typeface="CircularStd" panose="020B0604020101020102" pitchFamily="34" charset="0"/>
                <a:cs typeface="CircularStd" panose="020B0604020101020102" pitchFamily="34" charset="0"/>
              </a:defRPr>
            </a:lvl1pPr>
          </a:lstStyle>
          <a:p>
            <a:endParaRPr lang="de-CH" dirty="0"/>
          </a:p>
        </p:txBody>
      </p:sp>
      <p:sp>
        <p:nvSpPr>
          <p:cNvPr id="4" name="Foliennummernplatzhalter 3">
            <a:extLst>
              <a:ext uri="{FF2B5EF4-FFF2-40B4-BE49-F238E27FC236}">
                <a16:creationId xmlns:a16="http://schemas.microsoft.com/office/drawing/2014/main" id="{2AEDC738-4A6F-42E6-8F85-35564F5C848B}"/>
              </a:ext>
            </a:extLst>
          </p:cNvPr>
          <p:cNvSpPr>
            <a:spLocks noGrp="1"/>
          </p:cNvSpPr>
          <p:nvPr>
            <p:ph type="sldNum" sz="quarter" idx="12"/>
          </p:nvPr>
        </p:nvSpPr>
        <p:spPr/>
        <p:txBody>
          <a:bodyPr/>
          <a:lstStyle>
            <a:lvl1pPr>
              <a:defRPr sz="1000">
                <a:latin typeface="CircularStd" panose="020B0604020101020102" pitchFamily="34" charset="0"/>
                <a:cs typeface="CircularStd" panose="020B0604020101020102" pitchFamily="34" charset="0"/>
              </a:defRPr>
            </a:lvl1pPr>
          </a:lstStyle>
          <a:p>
            <a:fld id="{B05E28C3-DCD8-4311-8C78-8514E49EB759}" type="slidenum">
              <a:rPr lang="de-CH" smtClean="0"/>
              <a:pPr/>
              <a:t>‹Nr.›</a:t>
            </a:fld>
            <a:endParaRPr lang="de-CH" dirty="0"/>
          </a:p>
        </p:txBody>
      </p:sp>
    </p:spTree>
    <p:extLst>
      <p:ext uri="{BB962C8B-B14F-4D97-AF65-F5344CB8AC3E}">
        <p14:creationId xmlns:p14="http://schemas.microsoft.com/office/powerpoint/2010/main" val="150564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CFE157-7993-4CE6-9C35-3C2D43C092C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AB1EA2B4-967A-46EA-9EA2-658B6A78D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9B1ACB89-074B-4D13-B2B8-80C1BA5E3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EBF7870-EE7F-49FC-BFFD-E7A2763EA51B}"/>
              </a:ext>
            </a:extLst>
          </p:cNvPr>
          <p:cNvSpPr>
            <a:spLocks noGrp="1"/>
          </p:cNvSpPr>
          <p:nvPr>
            <p:ph type="dt" sz="half" idx="10"/>
          </p:nvPr>
        </p:nvSpPr>
        <p:spPr/>
        <p:txBody>
          <a:bodyPr/>
          <a:lstStyle/>
          <a:p>
            <a:fld id="{50C53F7E-674B-4ADC-908C-4BC9AD702638}" type="datetime2">
              <a:rPr lang="de-CH" smtClean="0"/>
              <a:t>Dienstag, 23. Januar 2024</a:t>
            </a:fld>
            <a:endParaRPr lang="de-CH"/>
          </a:p>
        </p:txBody>
      </p:sp>
      <p:sp>
        <p:nvSpPr>
          <p:cNvPr id="6" name="Fußzeilenplatzhalter 5">
            <a:extLst>
              <a:ext uri="{FF2B5EF4-FFF2-40B4-BE49-F238E27FC236}">
                <a16:creationId xmlns:a16="http://schemas.microsoft.com/office/drawing/2014/main" id="{49E4C8A8-F84E-4A2F-A2D8-CA593339CAD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BCE7C2A-B0B6-46BD-8539-FAB9F99E8DF4}"/>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534147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367B0-809F-4E5F-849A-0484D8EC0D9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B6390564-4B7B-4C00-81A5-193707221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5EBE0834-08AF-4FF9-9B29-A4805E0D0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3AA2249-6105-4546-9CB0-D99F12D6F26A}"/>
              </a:ext>
            </a:extLst>
          </p:cNvPr>
          <p:cNvSpPr>
            <a:spLocks noGrp="1"/>
          </p:cNvSpPr>
          <p:nvPr>
            <p:ph type="dt" sz="half" idx="10"/>
          </p:nvPr>
        </p:nvSpPr>
        <p:spPr/>
        <p:txBody>
          <a:bodyPr/>
          <a:lstStyle/>
          <a:p>
            <a:fld id="{DA086758-7BFD-4CEA-8939-2E9C2AB105D2}" type="datetime2">
              <a:rPr lang="de-CH" smtClean="0"/>
              <a:t>Dienstag, 23. Januar 2024</a:t>
            </a:fld>
            <a:endParaRPr lang="de-CH"/>
          </a:p>
        </p:txBody>
      </p:sp>
      <p:sp>
        <p:nvSpPr>
          <p:cNvPr id="6" name="Fußzeilenplatzhalter 5">
            <a:extLst>
              <a:ext uri="{FF2B5EF4-FFF2-40B4-BE49-F238E27FC236}">
                <a16:creationId xmlns:a16="http://schemas.microsoft.com/office/drawing/2014/main" id="{D9E267D6-666E-40BE-A125-84F631DF49A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621B0DF-56EC-4C4A-AFC8-46F1C2670116}"/>
              </a:ext>
            </a:extLst>
          </p:cNvPr>
          <p:cNvSpPr>
            <a:spLocks noGrp="1"/>
          </p:cNvSpPr>
          <p:nvPr>
            <p:ph type="sldNum" sz="quarter" idx="12"/>
          </p:nvPr>
        </p:nvSpPr>
        <p:spPr/>
        <p:txBody>
          <a:bodyPr/>
          <a:lstStyle/>
          <a:p>
            <a:fld id="{B05E28C3-DCD8-4311-8C78-8514E49EB759}" type="slidenum">
              <a:rPr lang="de-CH" smtClean="0"/>
              <a:t>‹Nr.›</a:t>
            </a:fld>
            <a:endParaRPr lang="de-CH"/>
          </a:p>
        </p:txBody>
      </p:sp>
    </p:spTree>
    <p:extLst>
      <p:ext uri="{BB962C8B-B14F-4D97-AF65-F5344CB8AC3E}">
        <p14:creationId xmlns:p14="http://schemas.microsoft.com/office/powerpoint/2010/main" val="35337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71F88A1-59D2-403D-8018-6553337410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C8CB0FAA-9F48-4B98-8D75-C14848797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7CF915D-BD54-4129-B571-7E5D094B9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3642E-1AE2-40CB-B2A1-6E682EF5BB50}" type="datetime2">
              <a:rPr lang="de-CH" smtClean="0"/>
              <a:t>Dienstag, 23. Januar 2024</a:t>
            </a:fld>
            <a:endParaRPr lang="de-CH"/>
          </a:p>
        </p:txBody>
      </p:sp>
      <p:sp>
        <p:nvSpPr>
          <p:cNvPr id="5" name="Fußzeilenplatzhalter 4">
            <a:extLst>
              <a:ext uri="{FF2B5EF4-FFF2-40B4-BE49-F238E27FC236}">
                <a16:creationId xmlns:a16="http://schemas.microsoft.com/office/drawing/2014/main" id="{898A800B-1B52-4C98-ADD0-17E9CB9075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8D188EB7-26B4-4F52-8963-5B582CA06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E28C3-DCD8-4311-8C78-8514E49EB759}" type="slidenum">
              <a:rPr lang="de-CH" smtClean="0"/>
              <a:t>‹Nr.›</a:t>
            </a:fld>
            <a:endParaRPr lang="de-CH"/>
          </a:p>
        </p:txBody>
      </p:sp>
    </p:spTree>
    <p:extLst>
      <p:ext uri="{BB962C8B-B14F-4D97-AF65-F5344CB8AC3E}">
        <p14:creationId xmlns:p14="http://schemas.microsoft.com/office/powerpoint/2010/main" val="3042958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00CB670-326B-4F84-9944-60F2FF759E2A}"/>
              </a:ext>
            </a:extLst>
          </p:cNvPr>
          <p:cNvSpPr>
            <a:spLocks noGrp="1"/>
          </p:cNvSpPr>
          <p:nvPr>
            <p:ph type="dt" sz="half" idx="10"/>
          </p:nvPr>
        </p:nvSpPr>
        <p:spPr/>
        <p:txBody>
          <a:bodyPr/>
          <a:lstStyle/>
          <a:p>
            <a:fld id="{A5519DFB-D138-4EAD-8D2D-D2E8C3D6A0DC}" type="datetime2">
              <a:rPr lang="de-CH" smtClean="0"/>
              <a:t>Dienstag, 23. Januar 2024</a:t>
            </a:fld>
            <a:endParaRPr lang="de-CH" dirty="0"/>
          </a:p>
        </p:txBody>
      </p:sp>
      <p:sp>
        <p:nvSpPr>
          <p:cNvPr id="5" name="Fußzeilenplatzhalter 4">
            <a:extLst>
              <a:ext uri="{FF2B5EF4-FFF2-40B4-BE49-F238E27FC236}">
                <a16:creationId xmlns:a16="http://schemas.microsoft.com/office/drawing/2014/main" id="{4ED9B055-A832-43DA-BD89-ECF48E5A477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5501A94-4816-4E8B-8371-09D580A56A30}"/>
              </a:ext>
            </a:extLst>
          </p:cNvPr>
          <p:cNvSpPr>
            <a:spLocks noGrp="1"/>
          </p:cNvSpPr>
          <p:nvPr>
            <p:ph type="sldNum" sz="quarter" idx="12"/>
          </p:nvPr>
        </p:nvSpPr>
        <p:spPr/>
        <p:txBody>
          <a:bodyPr/>
          <a:lstStyle/>
          <a:p>
            <a:fld id="{B05E28C3-DCD8-4311-8C78-8514E49EB759}" type="slidenum">
              <a:rPr lang="de-CH" smtClean="0"/>
              <a:t>1</a:t>
            </a:fld>
            <a:endParaRPr lang="de-CH"/>
          </a:p>
        </p:txBody>
      </p:sp>
      <p:sp>
        <p:nvSpPr>
          <p:cNvPr id="10" name="Text Placeholder 1">
            <a:extLst>
              <a:ext uri="{FF2B5EF4-FFF2-40B4-BE49-F238E27FC236}">
                <a16:creationId xmlns:a16="http://schemas.microsoft.com/office/drawing/2014/main" id="{8E1F0C2F-2F77-445A-9AA8-5C0A0DAE01EF}"/>
              </a:ext>
            </a:extLst>
          </p:cNvPr>
          <p:cNvSpPr txBox="1">
            <a:spLocks/>
          </p:cNvSpPr>
          <p:nvPr/>
        </p:nvSpPr>
        <p:spPr bwMode="auto">
          <a:xfrm>
            <a:off x="838198" y="3687414"/>
            <a:ext cx="6463353" cy="1341785"/>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600"/>
              </a:spcAft>
              <a:buClr>
                <a:srgbClr val="EE3134"/>
              </a:buClr>
              <a:buSzTx/>
              <a:buNone/>
              <a:tabLst/>
              <a:defRPr/>
            </a:pPr>
            <a:r>
              <a:rPr kumimoji="0" lang="de-CH" sz="2000" i="0" u="none" strike="noStrike" kern="0" cap="none" spc="0" normalizeH="0" baseline="0" noProof="0" dirty="0">
                <a:ln>
                  <a:noFill/>
                </a:ln>
                <a:solidFill>
                  <a:srgbClr val="000000"/>
                </a:solidFill>
                <a:effectLst/>
                <a:uLnTx/>
                <a:uFillTx/>
                <a:latin typeface="Uxum Grotesque Bold" panose="00000800000000000000" pitchFamily="50" charset="0"/>
              </a:rPr>
              <a:t>Projektteam:</a:t>
            </a:r>
          </a:p>
          <a:p>
            <a:pPr marL="0" marR="0" lvl="0" indent="0" algn="l" defTabSz="171450" rtl="0" eaLnBrk="1" fontAlgn="base" latinLnBrk="0" hangingPunct="1">
              <a:lnSpc>
                <a:spcPct val="100000"/>
              </a:lnSpc>
              <a:spcBef>
                <a:spcPct val="0"/>
              </a:spcBef>
              <a:spcAft>
                <a:spcPts val="600"/>
              </a:spcAft>
              <a:buClr>
                <a:srgbClr val="EE3134"/>
              </a:buClr>
              <a:buSzTx/>
              <a:buNone/>
              <a:tabLst/>
              <a:defRPr/>
            </a:pPr>
            <a:r>
              <a:rPr lang="de-CH" kern="0" dirty="0">
                <a:solidFill>
                  <a:srgbClr val="000000"/>
                </a:solidFill>
                <a:latin typeface="CircularStd" panose="020B0604020101020102" pitchFamily="34" charset="0"/>
                <a:cs typeface="CircularStd" panose="020B0604020101020102" pitchFamily="34" charset="0"/>
              </a:rPr>
              <a:t>Petra Musterfrau, Max Muster und Berta Beispiel</a:t>
            </a:r>
            <a:r>
              <a:rPr kumimoji="0" lang="de-CH" sz="2000" b="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 </a:t>
            </a:r>
          </a:p>
        </p:txBody>
      </p:sp>
      <p:sp>
        <p:nvSpPr>
          <p:cNvPr id="7" name="Title 4">
            <a:extLst>
              <a:ext uri="{FF2B5EF4-FFF2-40B4-BE49-F238E27FC236}">
                <a16:creationId xmlns:a16="http://schemas.microsoft.com/office/drawing/2014/main" id="{97AA1A6A-79AC-4A20-A627-676901B38F7C}"/>
              </a:ext>
            </a:extLst>
          </p:cNvPr>
          <p:cNvSpPr txBox="1">
            <a:spLocks/>
          </p:cNvSpPr>
          <p:nvPr/>
        </p:nvSpPr>
        <p:spPr bwMode="gray">
          <a:xfrm>
            <a:off x="0" y="1239632"/>
            <a:ext cx="12191999" cy="1341785"/>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defTabSz="914400" rtl="0" eaLnBrk="1" fontAlgn="base" latinLnBrk="0" hangingPunct="1">
              <a:lnSpc>
                <a:spcPct val="95000"/>
              </a:lnSpc>
              <a:spcBef>
                <a:spcPct val="0"/>
              </a:spcBef>
              <a:spcAft>
                <a:spcPct val="0"/>
              </a:spcAft>
              <a:buClrTx/>
              <a:buSzTx/>
              <a:buFontTx/>
              <a:buNone/>
              <a:tabLst/>
              <a:defRPr/>
            </a:pPr>
            <a:r>
              <a:rPr lang="de-CH" sz="4800" kern="0" dirty="0">
                <a:solidFill>
                  <a:srgbClr val="FFFFFF"/>
                </a:solidFill>
                <a:latin typeface="Uxum Grotesque Bold" panose="00000800000000000000" pitchFamily="50" charset="0"/>
              </a:rPr>
              <a:t>Ein Tag als </a:t>
            </a:r>
            <a:r>
              <a:rPr kumimoji="0" lang="de-CH" sz="4800" i="0" u="none" strike="noStrike" kern="0" cap="none" spc="0" normalizeH="0" baseline="0" noProof="0" dirty="0">
                <a:ln>
                  <a:noFill/>
                </a:ln>
                <a:solidFill>
                  <a:srgbClr val="FFFFFF"/>
                </a:solidFill>
                <a:effectLst/>
                <a:uLnTx/>
                <a:uFillTx/>
                <a:latin typeface="Uxum Grotesque Bold" panose="00000800000000000000" pitchFamily="50" charset="0"/>
              </a:rPr>
              <a:t>HR-Fachmann</a:t>
            </a:r>
          </a:p>
        </p:txBody>
      </p:sp>
      <p:pic>
        <p:nvPicPr>
          <p:cNvPr id="3" name="Grafik 2">
            <a:extLst>
              <a:ext uri="{FF2B5EF4-FFF2-40B4-BE49-F238E27FC236}">
                <a16:creationId xmlns:a16="http://schemas.microsoft.com/office/drawing/2014/main" id="{F568CA00-22B2-48B0-90E3-033D818E9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307164"/>
            <a:ext cx="2160000" cy="620924"/>
          </a:xfrm>
          <a:prstGeom prst="rect">
            <a:avLst/>
          </a:prstGeom>
        </p:spPr>
      </p:pic>
    </p:spTree>
    <p:extLst>
      <p:ext uri="{BB962C8B-B14F-4D97-AF65-F5344CB8AC3E}">
        <p14:creationId xmlns:p14="http://schemas.microsoft.com/office/powerpoint/2010/main" val="101769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2036311-C4B0-4910-B914-43DC76C409D2}"/>
              </a:ext>
            </a:extLst>
          </p:cNvPr>
          <p:cNvSpPr>
            <a:spLocks noGrp="1"/>
          </p:cNvSpPr>
          <p:nvPr>
            <p:ph type="dt" sz="half" idx="10"/>
          </p:nvPr>
        </p:nvSpPr>
        <p:spPr/>
        <p:txBody>
          <a:bodyPr/>
          <a:lstStyle/>
          <a:p>
            <a:fld id="{B3B2293E-DFF6-47F7-B82A-CFB84AD9176F}" type="datetime2">
              <a:rPr lang="de-CH" smtClean="0"/>
              <a:t>Dienstag, 23. Januar 2024</a:t>
            </a:fld>
            <a:endParaRPr lang="de-CH"/>
          </a:p>
        </p:txBody>
      </p:sp>
      <p:sp>
        <p:nvSpPr>
          <p:cNvPr id="3" name="Fußzeilenplatzhalter 2">
            <a:extLst>
              <a:ext uri="{FF2B5EF4-FFF2-40B4-BE49-F238E27FC236}">
                <a16:creationId xmlns:a16="http://schemas.microsoft.com/office/drawing/2014/main" id="{FE0BFFFC-517A-4C3D-B23F-B8A2A00FE10F}"/>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847BC2D0-D527-4941-B9EB-C4194924FD68}"/>
              </a:ext>
            </a:extLst>
          </p:cNvPr>
          <p:cNvSpPr>
            <a:spLocks noGrp="1"/>
          </p:cNvSpPr>
          <p:nvPr>
            <p:ph type="sldNum" sz="quarter" idx="12"/>
          </p:nvPr>
        </p:nvSpPr>
        <p:spPr/>
        <p:txBody>
          <a:bodyPr/>
          <a:lstStyle/>
          <a:p>
            <a:fld id="{B05E28C3-DCD8-4311-8C78-8514E49EB759}" type="slidenum">
              <a:rPr lang="de-CH" smtClean="0"/>
              <a:t>10</a:t>
            </a:fld>
            <a:endParaRPr lang="de-CH"/>
          </a:p>
        </p:txBody>
      </p:sp>
      <p:sp>
        <p:nvSpPr>
          <p:cNvPr id="11" name="Title 4">
            <a:extLst>
              <a:ext uri="{FF2B5EF4-FFF2-40B4-BE49-F238E27FC236}">
                <a16:creationId xmlns:a16="http://schemas.microsoft.com/office/drawing/2014/main" id="{CF8A31CA-1DF4-4076-A6F0-482AB154EB55}"/>
              </a:ext>
            </a:extLst>
          </p:cNvPr>
          <p:cNvSpPr txBox="1">
            <a:spLocks/>
          </p:cNvSpPr>
          <p:nvPr/>
        </p:nvSpPr>
        <p:spPr bwMode="gray">
          <a:xfrm>
            <a:off x="-9617" y="0"/>
            <a:ext cx="12193200"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normAutofit/>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ts val="600"/>
              </a:spcBef>
              <a:spcAft>
                <a:spcPct val="0"/>
              </a:spcAft>
              <a:buClrTx/>
              <a:buSzTx/>
              <a:buFontTx/>
              <a:buNone/>
              <a:tabLst/>
              <a:defRPr/>
            </a:pPr>
            <a:r>
              <a:rPr kumimoji="0" lang="de-CH"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Aktivität 4: Stellenanzeige</a:t>
            </a:r>
            <a:r>
              <a:rPr lang="de-CH" kern="0" dirty="0">
                <a:solidFill>
                  <a:srgbClr val="FFFFFF"/>
                </a:solidFill>
                <a:latin typeface="Uxum Grotesque Bold" panose="00000800000000000000" pitchFamily="50" charset="0"/>
                <a:cs typeface="Calibri" panose="020F0502020204030204" pitchFamily="34" charset="0"/>
              </a:rPr>
              <a:t> </a:t>
            </a:r>
            <a:r>
              <a:rPr kumimoji="0" lang="de-CH" i="0" u="none" strike="noStrike" kern="0" cap="none" spc="0" normalizeH="0" baseline="0" noProof="0" dirty="0">
                <a:ln>
                  <a:noFill/>
                </a:ln>
                <a:solidFill>
                  <a:srgbClr val="FFFFFF"/>
                </a:solidFill>
                <a:effectLst/>
                <a:uLnTx/>
                <a:uFillTx/>
                <a:latin typeface="Uxum Grotesque Bold" panose="00000800000000000000" pitchFamily="50" charset="0"/>
                <a:ea typeface="Times New Roman" pitchFamily="18" charset="0"/>
                <a:cs typeface="Calibri" panose="020F0502020204030204" pitchFamily="34" charset="0"/>
              </a:rPr>
              <a:t>Junior </a:t>
            </a:r>
            <a:r>
              <a:rPr kumimoji="0" lang="de-CH" i="0" u="none" strike="noStrike" kern="0" cap="none" spc="0" normalizeH="0" baseline="0" noProof="0" dirty="0" err="1">
                <a:ln>
                  <a:noFill/>
                </a:ln>
                <a:solidFill>
                  <a:srgbClr val="FFFFFF"/>
                </a:solidFill>
                <a:effectLst/>
                <a:uLnTx/>
                <a:uFillTx/>
                <a:latin typeface="Uxum Grotesque Bold" panose="00000800000000000000" pitchFamily="50" charset="0"/>
                <a:ea typeface="Times New Roman" pitchFamily="18" charset="0"/>
                <a:cs typeface="Calibri" panose="020F0502020204030204" pitchFamily="34" charset="0"/>
              </a:rPr>
              <a:t>Kreditorenbuchhalter:in</a:t>
            </a:r>
            <a:endParaRPr kumimoji="0" lang="de-CH"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endParaRPr>
          </a:p>
        </p:txBody>
      </p:sp>
      <p:sp>
        <p:nvSpPr>
          <p:cNvPr id="13" name="Rectangle 2">
            <a:extLst>
              <a:ext uri="{FF2B5EF4-FFF2-40B4-BE49-F238E27FC236}">
                <a16:creationId xmlns:a16="http://schemas.microsoft.com/office/drawing/2014/main" id="{DC65DBEC-1F3A-4A05-A5F8-391CBF367343}"/>
              </a:ext>
            </a:extLst>
          </p:cNvPr>
          <p:cNvSpPr>
            <a:spLocks noChangeArrowheads="1"/>
          </p:cNvSpPr>
          <p:nvPr/>
        </p:nvSpPr>
        <p:spPr bwMode="auto">
          <a:xfrm>
            <a:off x="148636" y="653928"/>
            <a:ext cx="8959504" cy="56169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de-CH" i="0" u="none" strike="noStrike" cap="none" normalizeH="0" baseline="0" dirty="0">
                <a:ln>
                  <a:noFill/>
                </a:ln>
                <a:solidFill>
                  <a:srgbClr val="333333"/>
                </a:solidFill>
                <a:effectLst/>
                <a:latin typeface="Uxum Grotesque Bold" panose="00000800000000000000" pitchFamily="50" charset="0"/>
                <a:ea typeface="Times New Roman" pitchFamily="18" charset="0"/>
                <a:cs typeface="Arial" pitchFamily="34" charset="0"/>
              </a:rPr>
              <a:t>Ihre Aufgaben</a:t>
            </a: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7675" algn="l"/>
              </a:tabLst>
            </a:pPr>
            <a:r>
              <a:rPr kumimoji="0" lang="de-CH" sz="1400" b="0" i="0" u="none" strike="noStrike" cap="none" normalizeH="0" baseline="0" dirty="0">
                <a:ln>
                  <a:noFill/>
                </a:ln>
                <a:solidFill>
                  <a:srgbClr val="333333"/>
                </a:solidFill>
                <a:effectLst/>
                <a:latin typeface="CircularStd" panose="020B0604020101020102" pitchFamily="34" charset="0"/>
                <a:ea typeface="Times New Roman" pitchFamily="18" charset="0"/>
                <a:cs typeface="CircularStd" panose="020B0604020101020102" pitchFamily="34" charset="0"/>
              </a:rPr>
              <a:t>Sicherstellen der fristgerechten Bearbeitung der anfallenden Aufgaben im Bereich Kreditorenbuchhaltung</a:t>
            </a: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7675" algn="l"/>
              </a:tabLst>
            </a:pPr>
            <a:r>
              <a:rPr kumimoji="0" lang="de-CH" sz="1400" b="0" i="0" u="none" strike="noStrike" cap="none" normalizeH="0" baseline="0" dirty="0">
                <a:ln>
                  <a:noFill/>
                </a:ln>
                <a:solidFill>
                  <a:srgbClr val="333333"/>
                </a:solidFill>
                <a:effectLst/>
                <a:latin typeface="CircularStd" panose="020B0604020101020102" pitchFamily="34" charset="0"/>
                <a:ea typeface="Times New Roman" pitchFamily="18" charset="0"/>
                <a:cs typeface="CircularStd" panose="020B0604020101020102" pitchFamily="34" charset="0"/>
              </a:rPr>
              <a:t>Durchführung der nötigen Rechnungskontrolle gemäss Vorgaben </a:t>
            </a:r>
            <a:endParaRPr lang="de-CH" sz="1600" dirty="0">
              <a:latin typeface="CircularStd" panose="020B0604020101020102" pitchFamily="34" charset="0"/>
              <a:ea typeface="Times New Roman" pitchFamily="18" charset="0"/>
              <a:cs typeface="CircularStd" panose="020B0604020101020102" pitchFamily="34" charset="0"/>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7675" algn="l"/>
              </a:tabLst>
            </a:pPr>
            <a:r>
              <a:rPr kumimoji="0" lang="de-CH" sz="1400" b="0" i="0" u="none" strike="noStrike" cap="none" normalizeH="0" baseline="0" dirty="0">
                <a:ln>
                  <a:noFill/>
                </a:ln>
                <a:solidFill>
                  <a:srgbClr val="333333"/>
                </a:solidFill>
                <a:effectLst/>
                <a:latin typeface="CircularStd" panose="020B0604020101020102" pitchFamily="34" charset="0"/>
                <a:ea typeface="Times New Roman" pitchFamily="18" charset="0"/>
                <a:cs typeface="CircularStd" panose="020B0604020101020102" pitchFamily="34" charset="0"/>
              </a:rPr>
              <a:t>Kontierung von Rechnungen </a:t>
            </a:r>
            <a:endParaRPr lang="de-CH" sz="1600" dirty="0">
              <a:latin typeface="CircularStd" panose="020B0604020101020102" pitchFamily="34" charset="0"/>
              <a:ea typeface="Times New Roman" pitchFamily="18" charset="0"/>
              <a:cs typeface="CircularStd" panose="020B0604020101020102" pitchFamily="34" charset="0"/>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7675" algn="l"/>
              </a:tabLst>
            </a:pPr>
            <a:r>
              <a:rPr kumimoji="0" lang="de-CH" sz="1400" b="0" i="0" u="none" strike="noStrike" cap="none" normalizeH="0" baseline="0" dirty="0">
                <a:ln>
                  <a:noFill/>
                </a:ln>
                <a:solidFill>
                  <a:srgbClr val="333333"/>
                </a:solidFill>
                <a:effectLst/>
                <a:latin typeface="CircularStd" panose="020B0604020101020102" pitchFamily="34" charset="0"/>
                <a:ea typeface="Times New Roman" pitchFamily="18" charset="0"/>
                <a:cs typeface="CircularStd" panose="020B0604020101020102" pitchFamily="34" charset="0"/>
              </a:rPr>
              <a:t>Bearbeitung und Pflege der Stammdaten von Zuliefernden</a:t>
            </a:r>
            <a:endParaRPr lang="de-CH" sz="1600" dirty="0">
              <a:latin typeface="CircularStd" panose="020B0604020101020102" pitchFamily="34" charset="0"/>
              <a:ea typeface="Times New Roman" pitchFamily="18" charset="0"/>
              <a:cs typeface="CircularStd" panose="020B0604020101020102" pitchFamily="34" charset="0"/>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7675" algn="l"/>
              </a:tabLst>
            </a:pPr>
            <a:r>
              <a:rPr kumimoji="0" lang="de-CH" sz="1400" b="0" i="0" u="none" strike="noStrike" cap="none" normalizeH="0" baseline="0" dirty="0">
                <a:ln>
                  <a:noFill/>
                </a:ln>
                <a:solidFill>
                  <a:srgbClr val="333333"/>
                </a:solidFill>
                <a:effectLst/>
                <a:latin typeface="CircularStd" panose="020B0604020101020102" pitchFamily="34" charset="0"/>
                <a:ea typeface="Times New Roman" pitchFamily="18" charset="0"/>
                <a:cs typeface="CircularStd" panose="020B0604020101020102" pitchFamily="34" charset="0"/>
              </a:rPr>
              <a:t>Mithilfe bei Monats-, Quartals- und Jahresabschlüssen </a:t>
            </a:r>
            <a:endParaRPr lang="de-CH" sz="1600" dirty="0">
              <a:latin typeface="CircularStd" panose="020B0604020101020102" pitchFamily="34" charset="0"/>
              <a:ea typeface="Times New Roman" pitchFamily="18" charset="0"/>
              <a:cs typeface="CircularStd" panose="020B0604020101020102" pitchFamily="34" charset="0"/>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7675" algn="l"/>
              </a:tabLst>
            </a:pPr>
            <a:r>
              <a:rPr kumimoji="0" lang="de-CH" sz="1400" b="0" i="0" u="none" strike="noStrike" cap="none" normalizeH="0" baseline="0" dirty="0">
                <a:ln>
                  <a:noFill/>
                </a:ln>
                <a:solidFill>
                  <a:srgbClr val="333333"/>
                </a:solidFill>
                <a:effectLst/>
                <a:latin typeface="CircularStd" panose="020B0604020101020102" pitchFamily="34" charset="0"/>
                <a:ea typeface="Times New Roman" pitchFamily="18" charset="0"/>
                <a:cs typeface="CircularStd" panose="020B0604020101020102" pitchFamily="34" charset="0"/>
              </a:rPr>
              <a:t>Erstellung von Zahlungsläufen und Einzelzahlungen </a:t>
            </a:r>
            <a:endParaRPr lang="de-CH" sz="1600" dirty="0">
              <a:latin typeface="CircularStd" panose="020B0604020101020102" pitchFamily="34" charset="0"/>
              <a:ea typeface="Times New Roman" pitchFamily="18" charset="0"/>
              <a:cs typeface="CircularStd" panose="020B0604020101020102" pitchFamily="34" charset="0"/>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7675" algn="l"/>
              </a:tabLst>
            </a:pPr>
            <a:r>
              <a:rPr kumimoji="0" lang="de-CH" sz="1400" b="0" i="0" u="none" strike="noStrike" cap="none" normalizeH="0" baseline="0" dirty="0">
                <a:ln>
                  <a:noFill/>
                </a:ln>
                <a:solidFill>
                  <a:srgbClr val="333333"/>
                </a:solidFill>
                <a:effectLst/>
                <a:latin typeface="CircularStd" panose="020B0604020101020102" pitchFamily="34" charset="0"/>
                <a:ea typeface="Times New Roman" pitchFamily="18" charset="0"/>
                <a:cs typeface="CircularStd" panose="020B0604020101020102" pitchFamily="34" charset="0"/>
              </a:rPr>
              <a:t>Beitrag zur Verbesserung von Prozessen innerhalb des Aufgabengebietes</a:t>
            </a:r>
            <a:endParaRPr kumimoji="0" lang="de-CH" sz="1600" b="0" i="0" u="none" strike="noStrike" cap="none" normalizeH="0" baseline="0" dirty="0">
              <a:ln>
                <a:noFill/>
              </a:ln>
              <a:solidFill>
                <a:schemeClr val="tx1"/>
              </a:solidFill>
              <a:effectLst/>
              <a:latin typeface="CircularStd" panose="020B0604020101020102" pitchFamily="34" charset="0"/>
              <a:ea typeface="Times New Roman" pitchFamily="18" charset="0"/>
              <a:cs typeface="CircularStd" panose="020B06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de-CH" sz="1400" b="1" i="0" u="none" strike="noStrike" cap="none" normalizeH="0" baseline="0" dirty="0">
              <a:ln>
                <a:noFill/>
              </a:ln>
              <a:solidFill>
                <a:srgbClr val="333333"/>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de-CH" b="1" i="0" u="none" strike="noStrike" cap="none" normalizeH="0" baseline="0" dirty="0">
                <a:ln>
                  <a:noFill/>
                </a:ln>
                <a:solidFill>
                  <a:srgbClr val="333333"/>
                </a:solidFill>
                <a:effectLst/>
                <a:latin typeface="Uxum Grotesque Bold" panose="00000800000000000000" pitchFamily="50" charset="0"/>
                <a:ea typeface="Times New Roman" pitchFamily="18" charset="0"/>
                <a:cs typeface="Arial" pitchFamily="34" charset="0"/>
              </a:rPr>
              <a:t>Was Sie mitbringen</a:t>
            </a:r>
            <a:endParaRPr kumimoji="0" lang="de-CH" b="0" i="0" u="none" strike="noStrike" cap="none" normalizeH="0" baseline="0" dirty="0">
              <a:ln>
                <a:noFill/>
              </a:ln>
              <a:solidFill>
                <a:schemeClr val="tx1"/>
              </a:solidFill>
              <a:effectLst/>
              <a:latin typeface="Uxum Grotesque Bold" panose="00000800000000000000" pitchFamily="50" charset="0"/>
              <a:cs typeface="Arial" pitchFamily="34" charset="0"/>
            </a:endParaRPr>
          </a:p>
          <a:p>
            <a:pPr marL="285750" indent="-285750" eaLnBrk="0" fontAlgn="base" hangingPunct="0">
              <a:spcBef>
                <a:spcPct val="0"/>
              </a:spcBef>
              <a:spcAft>
                <a:spcPct val="0"/>
              </a:spcAft>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Kaufmännische Grundausbildung </a:t>
            </a:r>
          </a:p>
          <a:p>
            <a:pPr marL="285750" indent="-285750" eaLnBrk="0" fontAlgn="base" hangingPunct="0">
              <a:spcBef>
                <a:spcPct val="0"/>
              </a:spcBef>
              <a:spcAft>
                <a:spcPct val="0"/>
              </a:spcAft>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Erste Erfahrungen im Bereich Buchhaltung </a:t>
            </a:r>
          </a:p>
          <a:p>
            <a:pPr marL="285750" indent="-285750" eaLnBrk="0" fontAlgn="base" hangingPunct="0">
              <a:spcBef>
                <a:spcPct val="0"/>
              </a:spcBef>
              <a:spcAft>
                <a:spcPct val="0"/>
              </a:spcAft>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Zahlenflair </a:t>
            </a:r>
          </a:p>
          <a:p>
            <a:pPr marL="285750" indent="-285750" eaLnBrk="0" fontAlgn="base" hangingPunct="0">
              <a:spcBef>
                <a:spcPct val="0"/>
              </a:spcBef>
              <a:spcAft>
                <a:spcPct val="0"/>
              </a:spcAft>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Gute IT-Kenntnisse (Excel)  </a:t>
            </a:r>
          </a:p>
          <a:p>
            <a:pPr marL="285750" indent="-285750" eaLnBrk="0" fontAlgn="base" hangingPunct="0">
              <a:spcBef>
                <a:spcPct val="0"/>
              </a:spcBef>
              <a:spcAft>
                <a:spcPct val="0"/>
              </a:spcAft>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Gute Englisch-Kenntnisse in Wort und Schrift </a:t>
            </a:r>
          </a:p>
          <a:p>
            <a:pPr marL="285750" indent="-285750" eaLnBrk="0" fontAlgn="base" hangingPunct="0">
              <a:spcBef>
                <a:spcPct val="0"/>
              </a:spcBef>
              <a:spcAft>
                <a:spcPct val="0"/>
              </a:spcAft>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Rasche Auffassungsgabe, Flexibilität und Teamfähigkeit</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de-CH" sz="1400" b="1" i="0" u="none" strike="noStrike" cap="none" normalizeH="0" baseline="0" dirty="0">
              <a:ln>
                <a:noFill/>
              </a:ln>
              <a:solidFill>
                <a:srgbClr val="333333"/>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de-CH" b="1" i="0" u="none" strike="noStrike" cap="none" normalizeH="0" baseline="0" dirty="0">
                <a:ln>
                  <a:noFill/>
                </a:ln>
                <a:solidFill>
                  <a:srgbClr val="333333"/>
                </a:solidFill>
                <a:effectLst/>
                <a:latin typeface="Uxum Grotesque Bold" panose="00000800000000000000" pitchFamily="50" charset="0"/>
                <a:ea typeface="Times New Roman" pitchFamily="18" charset="0"/>
                <a:cs typeface="Arial" pitchFamily="34" charset="0"/>
              </a:rPr>
              <a:t>Unser Angebot</a:t>
            </a:r>
            <a:endParaRPr kumimoji="0" lang="de-CH" b="0" i="0" u="none" strike="noStrike" cap="none" normalizeH="0" baseline="0" dirty="0">
              <a:ln>
                <a:noFill/>
              </a:ln>
              <a:solidFill>
                <a:schemeClr val="tx1"/>
              </a:solidFill>
              <a:effectLst/>
              <a:latin typeface="Uxum Grotesque Bold" panose="00000800000000000000" pitchFamily="50" charset="0"/>
              <a:ea typeface="Times New Roman" pitchFamily="18" charset="0"/>
              <a:cs typeface="Arial" pitchFamily="34" charset="0"/>
            </a:endParaRPr>
          </a:p>
          <a:p>
            <a:pPr marL="285750" marR="0" lvl="0" indent="-285750" eaLnBrk="0" fontAlgn="base" hangingPunct="0">
              <a:lnSpc>
                <a:spcPct val="100000"/>
              </a:lnSpc>
              <a:spcBef>
                <a:spcPct val="0"/>
              </a:spcBef>
              <a:spcAft>
                <a:spcPct val="0"/>
              </a:spcAft>
              <a:buClrTx/>
              <a:buSzTx/>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Eine verantwortungsbewusste und abwechslungsreiche Tätigkeit in einem dynamischen und internationalen Umfeld</a:t>
            </a:r>
          </a:p>
          <a:p>
            <a:pPr marL="285750" marR="0" lvl="0" indent="-285750" eaLnBrk="0" fontAlgn="base" hangingPunct="0">
              <a:lnSpc>
                <a:spcPct val="100000"/>
              </a:lnSpc>
              <a:spcBef>
                <a:spcPct val="0"/>
              </a:spcBef>
              <a:spcAft>
                <a:spcPct val="0"/>
              </a:spcAft>
              <a:buClrTx/>
              <a:buSzTx/>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Ein motiviertes und leistungsstarkes Team </a:t>
            </a:r>
          </a:p>
          <a:p>
            <a:pPr marL="285750" marR="0" lvl="0" indent="-285750" eaLnBrk="0" fontAlgn="base" hangingPunct="0">
              <a:lnSpc>
                <a:spcPct val="100000"/>
              </a:lnSpc>
              <a:spcBef>
                <a:spcPct val="0"/>
              </a:spcBef>
              <a:spcAft>
                <a:spcPct val="0"/>
              </a:spcAft>
              <a:buClrTx/>
              <a:buSzTx/>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Fundierte Einarbeitung und berufsbezogene Schulung</a:t>
            </a:r>
          </a:p>
          <a:p>
            <a:pPr marL="285750" marR="0" lvl="0" indent="-285750" eaLnBrk="0" fontAlgn="base" hangingPunct="0">
              <a:lnSpc>
                <a:spcPct val="100000"/>
              </a:lnSpc>
              <a:spcBef>
                <a:spcPct val="0"/>
              </a:spcBef>
              <a:spcAft>
                <a:spcPct val="0"/>
              </a:spcAft>
              <a:buClrTx/>
              <a:buSzTx/>
              <a:buFont typeface="Symbol" panose="05050102010706020507" pitchFamily="18" charset="2"/>
              <a:buChar char="·"/>
              <a:tabLst>
                <a:tab pos="447675" algn="l"/>
              </a:tabLst>
            </a:pPr>
            <a:r>
              <a:rPr lang="de-CH" sz="1400" dirty="0">
                <a:solidFill>
                  <a:srgbClr val="333333"/>
                </a:solidFill>
                <a:latin typeface="CircularStd" panose="020B0604020101020102" pitchFamily="34" charset="0"/>
                <a:cs typeface="CircularStd" panose="020B0604020101020102" pitchFamily="34" charset="0"/>
              </a:rPr>
              <a:t>Entwicklungsmöglichkeiten in einem global wachsenden Unternehmen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de-CH" sz="1100" dirty="0">
              <a:latin typeface="CircularStd" panose="020B0604020101020102" pitchFamily="34" charset="0"/>
              <a:ea typeface="Times New Roman" pitchFamily="18" charset="0"/>
              <a:cs typeface="CircularStd" panose="020B0604020101020102"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de-CH" sz="1400" i="0" u="none" strike="noStrike" cap="none" normalizeH="0" baseline="0" dirty="0">
                <a:ln>
                  <a:noFill/>
                </a:ln>
                <a:solidFill>
                  <a:schemeClr val="tx1"/>
                </a:solidFill>
                <a:effectLst/>
                <a:latin typeface="CircularStd-bold" panose="020B0804020101010102" pitchFamily="34" charset="0"/>
                <a:ea typeface="Times New Roman" pitchFamily="18" charset="0"/>
                <a:cs typeface="CircularStd-bold" panose="020B0804020101010102" pitchFamily="34" charset="0"/>
              </a:rPr>
              <a:t>Kontakt:</a:t>
            </a:r>
            <a:r>
              <a:rPr kumimoji="0" lang="de-CH" sz="1400" i="0" u="none" strike="noStrike" cap="none" normalizeH="0" baseline="0" dirty="0">
                <a:ln>
                  <a:noFill/>
                </a:ln>
                <a:solidFill>
                  <a:schemeClr val="tx1"/>
                </a:solidFill>
                <a:effectLst/>
                <a:latin typeface="CircularStd" panose="020B0604020101020102" pitchFamily="34" charset="0"/>
                <a:ea typeface="Times New Roman" pitchFamily="18" charset="0"/>
                <a:cs typeface="CircularStd" panose="020B0604020101020102" pitchFamily="34" charset="0"/>
              </a:rPr>
              <a:t> Petra Musterfrau, Muster AG, Beispielweg 10, CH-1111 Musterhausen, Telefon 011 111 11 11</a:t>
            </a:r>
          </a:p>
        </p:txBody>
      </p:sp>
    </p:spTree>
    <p:extLst>
      <p:ext uri="{BB962C8B-B14F-4D97-AF65-F5344CB8AC3E}">
        <p14:creationId xmlns:p14="http://schemas.microsoft.com/office/powerpoint/2010/main" val="181150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0BCAD14-AD48-42AA-BFBC-73359BB7D970}"/>
              </a:ext>
            </a:extLst>
          </p:cNvPr>
          <p:cNvSpPr>
            <a:spLocks noGrp="1"/>
          </p:cNvSpPr>
          <p:nvPr>
            <p:ph type="dt" sz="half" idx="10"/>
          </p:nvPr>
        </p:nvSpPr>
        <p:spPr/>
        <p:txBody>
          <a:bodyPr/>
          <a:lstStyle/>
          <a:p>
            <a:fld id="{B3B2293E-DFF6-47F7-B82A-CFB84AD9176F}" type="datetime2">
              <a:rPr lang="de-CH" smtClean="0"/>
              <a:t>Dienstag, 23. Januar 2024</a:t>
            </a:fld>
            <a:endParaRPr lang="de-CH"/>
          </a:p>
        </p:txBody>
      </p:sp>
      <p:sp>
        <p:nvSpPr>
          <p:cNvPr id="3" name="Fußzeilenplatzhalter 2">
            <a:extLst>
              <a:ext uri="{FF2B5EF4-FFF2-40B4-BE49-F238E27FC236}">
                <a16:creationId xmlns:a16="http://schemas.microsoft.com/office/drawing/2014/main" id="{2D837124-50A1-4834-948C-4A40E09828AB}"/>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E58FE55A-F718-4A78-A810-BEBFBD6E4993}"/>
              </a:ext>
            </a:extLst>
          </p:cNvPr>
          <p:cNvSpPr>
            <a:spLocks noGrp="1"/>
          </p:cNvSpPr>
          <p:nvPr>
            <p:ph type="sldNum" sz="quarter" idx="12"/>
          </p:nvPr>
        </p:nvSpPr>
        <p:spPr/>
        <p:txBody>
          <a:bodyPr/>
          <a:lstStyle/>
          <a:p>
            <a:fld id="{B05E28C3-DCD8-4311-8C78-8514E49EB759}" type="slidenum">
              <a:rPr lang="de-CH" smtClean="0"/>
              <a:t>11</a:t>
            </a:fld>
            <a:endParaRPr lang="de-CH"/>
          </a:p>
        </p:txBody>
      </p:sp>
      <p:sp>
        <p:nvSpPr>
          <p:cNvPr id="6" name="Title 1">
            <a:extLst>
              <a:ext uri="{FF2B5EF4-FFF2-40B4-BE49-F238E27FC236}">
                <a16:creationId xmlns:a16="http://schemas.microsoft.com/office/drawing/2014/main" id="{7963BCD7-0A49-4BEA-824C-BE748B43D0F8}"/>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Aktivität 4: Kandidat</a:t>
            </a:r>
            <a:r>
              <a:rPr lang="de-CH" kern="0" dirty="0">
                <a:solidFill>
                  <a:srgbClr val="FFFFFF"/>
                </a:solidFill>
                <a:latin typeface="Uxum Grotesque Bold" panose="00000800000000000000" pitchFamily="50" charset="0"/>
                <a:cs typeface="Calibri" panose="020F0502020204030204" pitchFamily="34" charset="0"/>
              </a:rPr>
              <a:t>:</a:t>
            </a: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in 1 (10 Minuten) _______________________</a:t>
            </a:r>
          </a:p>
        </p:txBody>
      </p:sp>
      <p:sp>
        <p:nvSpPr>
          <p:cNvPr id="9" name="Content Placeholder 3">
            <a:extLst>
              <a:ext uri="{FF2B5EF4-FFF2-40B4-BE49-F238E27FC236}">
                <a16:creationId xmlns:a16="http://schemas.microsoft.com/office/drawing/2014/main" id="{9ED5EF25-425A-43B3-B0C9-31CD2B4C9F13}"/>
              </a:ext>
            </a:extLst>
          </p:cNvPr>
          <p:cNvSpPr txBox="1">
            <a:spLocks/>
          </p:cNvSpPr>
          <p:nvPr/>
        </p:nvSpPr>
        <p:spPr bwMode="auto">
          <a:xfrm>
            <a:off x="833438" y="837002"/>
            <a:ext cx="5546723" cy="4658924"/>
          </a:xfrm>
          <a:prstGeom prst="roundRect">
            <a:avLst>
              <a:gd name="adj" fmla="val 3431"/>
            </a:avLst>
          </a:prstGeom>
          <a:gradFill flip="none" rotWithShape="1">
            <a:gsLst>
              <a:gs pos="0">
                <a:srgbClr val="B6B8BA">
                  <a:lumMod val="20000"/>
                  <a:lumOff val="80000"/>
                </a:srgbClr>
              </a:gs>
              <a:gs pos="47000">
                <a:srgbClr val="FFFFFF"/>
              </a:gs>
            </a:gsLst>
            <a:lin ang="10800000" scaled="1"/>
            <a:tileRect/>
          </a:gradFill>
          <a:ln w="15875" cap="flat" algn="ctr">
            <a:solidFill>
              <a:srgbClr val="B6B8BA"/>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1200"/>
              </a:spcAft>
              <a:buClrTx/>
              <a:buSzTx/>
              <a:buNone/>
              <a:tabLst/>
              <a:defRPr/>
            </a:pPr>
            <a:r>
              <a:rPr kumimoji="0" lang="de-CH" sz="2000" i="0" u="none" strike="noStrike" kern="1200" cap="none" spc="0" normalizeH="0" baseline="0" noProof="0" dirty="0">
                <a:ln>
                  <a:noFill/>
                </a:ln>
                <a:solidFill>
                  <a:schemeClr val="tx1"/>
                </a:solidFill>
                <a:effectLst/>
                <a:uLnTx/>
                <a:uFillTx/>
                <a:latin typeface="Uxum Grotesque Bold" panose="00000800000000000000" pitchFamily="50" charset="0"/>
                <a:cs typeface="Calibri" panose="020F0502020204030204" pitchFamily="34" charset="0"/>
              </a:rPr>
              <a:t>Mögliche Fragen:</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Was hat Sie bewogen, sich bei uns zu bewerben?</a:t>
            </a:r>
          </a:p>
          <a:p>
            <a:pPr marL="228600" indent="-228600">
              <a:buClrTx/>
              <a:buFont typeface="+mj-lt"/>
              <a:buAutoNum type="arabicPeriod"/>
              <a:defRPr/>
            </a:pPr>
            <a:r>
              <a:rPr lang="de-CH" sz="1200" dirty="0">
                <a:solidFill>
                  <a:schemeClr val="tx1"/>
                </a:solidFill>
                <a:latin typeface="CircularStd" panose="020B0604020101020102" pitchFamily="34" charset="0"/>
                <a:cs typeface="CircularStd" panose="020B0604020101020102" pitchFamily="34" charset="0"/>
              </a:rPr>
              <a:t>Was wissen Sie über unser Unternehmen?</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Nennen Sie je 3 positive und negative Charaktereigenschaften von Ihnen.</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Wo möchten Sie in 5 Jahren stehen?</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Arbeiten Sie gerne in Teams?</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Mögen Sie es, tagtäglich mit Zahlen zu arbeiten?</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Sprechen Sie Englisch?</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Wie viele Sprachen sprechen Sie?</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Welche Schulen haben Sie abgeschlossen?</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Was haben Sie nach der Schule gemacht?</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Welchen Beruf haben Sie gelernt?</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chemeClr val="tx1"/>
                </a:solidFill>
                <a:effectLst/>
                <a:uLnTx/>
                <a:uFillTx/>
                <a:latin typeface="CircularStd" panose="020B0604020101020102" pitchFamily="34" charset="0"/>
                <a:cs typeface="CircularStd" panose="020B0604020101020102" pitchFamily="34" charset="0"/>
              </a:rPr>
              <a:t>Warum denken Sie, dass Sie passend sind für diesen Job?</a:t>
            </a:r>
          </a:p>
        </p:txBody>
      </p:sp>
      <p:sp>
        <p:nvSpPr>
          <p:cNvPr id="11" name="Content Placeholder 4">
            <a:extLst>
              <a:ext uri="{FF2B5EF4-FFF2-40B4-BE49-F238E27FC236}">
                <a16:creationId xmlns:a16="http://schemas.microsoft.com/office/drawing/2014/main" id="{4AAC3F76-B556-44D8-9017-3B53E4244937}"/>
              </a:ext>
            </a:extLst>
          </p:cNvPr>
          <p:cNvSpPr txBox="1">
            <a:spLocks/>
          </p:cNvSpPr>
          <p:nvPr/>
        </p:nvSpPr>
        <p:spPr bwMode="auto">
          <a:xfrm>
            <a:off x="7213599" y="837001"/>
            <a:ext cx="4144962" cy="4658925"/>
          </a:xfrm>
          <a:prstGeom prst="roundRect">
            <a:avLst>
              <a:gd name="adj" fmla="val 3431"/>
            </a:avLst>
          </a:prstGeom>
          <a:gradFill flip="none" rotWithShape="1">
            <a:gsLst>
              <a:gs pos="0">
                <a:srgbClr val="B6B8BA">
                  <a:lumMod val="20000"/>
                  <a:lumOff val="80000"/>
                </a:srgbClr>
              </a:gs>
              <a:gs pos="47000">
                <a:srgbClr val="FFFFFF"/>
              </a:gs>
            </a:gsLst>
            <a:lin ang="10800000" scaled="1"/>
            <a:tileRect/>
          </a:gradFill>
          <a:ln w="15875" cap="flat" algn="ctr">
            <a:solidFill>
              <a:srgbClr val="B6B8BA"/>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88913" indent="-188913" algn="l" defTabSz="171450" rtl="0" eaLnBrk="1" fontAlgn="base" hangingPunct="1">
              <a:spcBef>
                <a:spcPct val="0"/>
              </a:spcBef>
              <a:spcAft>
                <a:spcPts val="1200"/>
              </a:spcAft>
              <a:buClr>
                <a:schemeClr val="accent4"/>
              </a:buClr>
              <a:buChar char="•"/>
              <a:defRPr lang="en-US" sz="2000" b="0" kern="1200" dirty="0" smtClean="0">
                <a:solidFill>
                  <a:srgbClr val="000000"/>
                </a:solidFill>
                <a:latin typeface="Arial"/>
                <a:ea typeface="ＭＳ Ｐゴシック" pitchFamily="100" charset="-128"/>
                <a:cs typeface="+mn-cs"/>
              </a:defRPr>
            </a:lvl1pPr>
            <a:lvl2pPr marL="342900" indent="-171450" algn="l" defTabSz="342900" rtl="0" eaLnBrk="1" fontAlgn="base" hangingPunct="1">
              <a:spcBef>
                <a:spcPct val="0"/>
              </a:spcBef>
              <a:spcAft>
                <a:spcPts val="1200"/>
              </a:spcAft>
              <a:buClr>
                <a:schemeClr val="accent5">
                  <a:lumMod val="75000"/>
                </a:schemeClr>
              </a:buClr>
              <a:buFont typeface="Arial" pitchFamily="34" charset="0"/>
              <a:buChar char="•"/>
              <a:defRPr lang="en-US" sz="1800" b="0" kern="1200" dirty="0" smtClean="0">
                <a:solidFill>
                  <a:srgbClr val="000000"/>
                </a:solidFill>
                <a:latin typeface="Arial"/>
                <a:ea typeface="ＭＳ Ｐゴシック" pitchFamily="100" charset="-128"/>
                <a:cs typeface="+mn-cs"/>
              </a:defRPr>
            </a:lvl2pPr>
            <a:lvl3pPr marL="571500" indent="-171450" algn="l" defTabSz="571500" rtl="0" eaLnBrk="1" fontAlgn="base" hangingPunct="1">
              <a:spcBef>
                <a:spcPct val="0"/>
              </a:spcBef>
              <a:spcAft>
                <a:spcPts val="1200"/>
              </a:spcAft>
              <a:buClr>
                <a:schemeClr val="accent5">
                  <a:lumMod val="75000"/>
                </a:schemeClr>
              </a:buClr>
              <a:buFont typeface="Arial" pitchFamily="34" charset="0"/>
              <a:buChar char="•"/>
              <a:defRPr lang="en-US" sz="1600" b="0" kern="1200" dirty="0" smtClean="0">
                <a:solidFill>
                  <a:srgbClr val="000000"/>
                </a:solidFill>
                <a:latin typeface="Arial"/>
                <a:ea typeface="ＭＳ Ｐゴシック" pitchFamily="100" charset="-128"/>
                <a:cs typeface="+mn-cs"/>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1200"/>
              </a:spcAft>
              <a:buClrTx/>
              <a:buSzTx/>
              <a:buNone/>
              <a:tabLst/>
              <a:defRPr/>
            </a:pPr>
            <a:r>
              <a:rPr kumimoji="0" lang="de-CH" sz="2000" i="0" u="none" strike="noStrike" kern="1200" cap="none" spc="0" normalizeH="0" baseline="0" noProof="0" dirty="0">
                <a:ln>
                  <a:noFill/>
                </a:ln>
                <a:solidFill>
                  <a:srgbClr val="000000"/>
                </a:solidFill>
                <a:effectLst/>
                <a:uLnTx/>
                <a:uFillTx/>
                <a:latin typeface="Uxum Grotesque Bold" panose="00000800000000000000" pitchFamily="50" charset="0"/>
                <a:cs typeface="Calibri" panose="020F0502020204030204" pitchFamily="34" charset="0"/>
              </a:rPr>
              <a:t>Antworten (umkreisen):</a:t>
            </a:r>
            <a:endParaRPr kumimoji="0" lang="de-CH" sz="1200" i="0" u="none" strike="noStrike" kern="1200" cap="none" spc="0" normalizeH="0" baseline="0" noProof="0" dirty="0">
              <a:ln>
                <a:noFill/>
              </a:ln>
              <a:solidFill>
                <a:srgbClr val="000000"/>
              </a:solidFill>
              <a:effectLst/>
              <a:uLnTx/>
              <a:uFillTx/>
              <a:latin typeface="Uxum Grotesque Bold" panose="00000800000000000000" pitchFamily="50" charset="0"/>
              <a:cs typeface="Calibri" panose="020F0502020204030204" pitchFamily="34" charset="0"/>
            </a:endParaRP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 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 6    5    3    &lt;3</a:t>
            </a:r>
          </a:p>
          <a:p>
            <a:pPr marL="228600" marR="0" lvl="0" indent="-228600" algn="l" defTabSz="171450" rtl="0" eaLnBrk="1" fontAlgn="base" latinLnBrk="0" hangingPunct="1">
              <a:lnSpc>
                <a:spcPct val="100000"/>
              </a:lnSpc>
              <a:spcBef>
                <a:spcPct val="0"/>
              </a:spcBef>
              <a:spcAft>
                <a:spcPts val="1200"/>
              </a:spcAft>
              <a:buClrTx/>
              <a:buSzTx/>
              <a:buFont typeface="+mj-lt"/>
              <a:buAutoNum type="arabicPeriod"/>
              <a:tabLst/>
              <a:defRPr/>
            </a:pPr>
            <a:r>
              <a:rPr kumimoji="0" lang="de-CH" sz="1200" b="0" i="0" u="none" strike="noStrike" kern="120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 6    5    3    &lt;3</a:t>
            </a:r>
          </a:p>
          <a:p>
            <a:pPr marL="228600" marR="0" lvl="0" indent="-228600" algn="l" defTabSz="171450" rtl="0" eaLnBrk="1" fontAlgn="base" latinLnBrk="0" hangingPunct="1">
              <a:lnSpc>
                <a:spcPct val="100000"/>
              </a:lnSpc>
              <a:spcBef>
                <a:spcPct val="0"/>
              </a:spcBef>
              <a:spcAft>
                <a:spcPts val="1200"/>
              </a:spcAft>
              <a:buClr>
                <a:srgbClr val="EE3134"/>
              </a:buClr>
              <a:buSzTx/>
              <a:buFont typeface="+mj-lt"/>
              <a:buAutoNum type="arabicPeriod"/>
              <a:tabLst/>
              <a:defRPr/>
            </a:pPr>
            <a:endParaRPr kumimoji="0" lang="de-CH" sz="1200" b="0" i="0" u="none" strike="noStrike" kern="1200" cap="none" spc="0" normalizeH="0" baseline="0" noProof="0" dirty="0">
              <a:ln>
                <a:noFill/>
              </a:ln>
              <a:solidFill>
                <a:srgbClr val="000000"/>
              </a:solidFill>
              <a:effectLst/>
              <a:uLnTx/>
              <a:uFillTx/>
              <a:latin typeface="Arial"/>
              <a:ea typeface="ＭＳ Ｐゴシック" pitchFamily="100" charset="-128"/>
              <a:cs typeface="+mn-cs"/>
            </a:endParaRPr>
          </a:p>
          <a:p>
            <a:pPr marL="188913" marR="0" lvl="0" indent="-188913" algn="l" defTabSz="171450" rtl="0" eaLnBrk="1" fontAlgn="base" latinLnBrk="0" hangingPunct="1">
              <a:lnSpc>
                <a:spcPct val="100000"/>
              </a:lnSpc>
              <a:spcBef>
                <a:spcPct val="0"/>
              </a:spcBef>
              <a:spcAft>
                <a:spcPts val="1200"/>
              </a:spcAft>
              <a:buClr>
                <a:srgbClr val="EE3134"/>
              </a:buClr>
              <a:buSzTx/>
              <a:buFontTx/>
              <a:buChar char="•"/>
              <a:tabLst/>
              <a:defRPr/>
            </a:pPr>
            <a:endParaRPr kumimoji="0" lang="de-CH" sz="2000" b="0" i="0" u="none" strike="noStrike" kern="1200" cap="none" spc="0" normalizeH="0" baseline="0" noProof="0" dirty="0">
              <a:ln>
                <a:noFill/>
              </a:ln>
              <a:solidFill>
                <a:srgbClr val="000000"/>
              </a:solidFill>
              <a:effectLst/>
              <a:uLnTx/>
              <a:uFillTx/>
              <a:latin typeface="Arial"/>
              <a:ea typeface="ＭＳ Ｐゴシック" pitchFamily="100" charset="-128"/>
              <a:cs typeface="+mn-cs"/>
            </a:endParaRPr>
          </a:p>
          <a:p>
            <a:pPr marL="188913" marR="0" lvl="0" indent="-188913" algn="l" defTabSz="171450" rtl="0" eaLnBrk="1" fontAlgn="base" latinLnBrk="0" hangingPunct="1">
              <a:lnSpc>
                <a:spcPct val="100000"/>
              </a:lnSpc>
              <a:spcBef>
                <a:spcPct val="0"/>
              </a:spcBef>
              <a:spcAft>
                <a:spcPts val="1200"/>
              </a:spcAft>
              <a:buClr>
                <a:srgbClr val="EE3134"/>
              </a:buClr>
              <a:buSzTx/>
              <a:buFontTx/>
              <a:buChar char="•"/>
              <a:tabLst/>
              <a:defRPr/>
            </a:pPr>
            <a:endParaRPr kumimoji="0" lang="de-CH" sz="2000" b="0" i="0" u="none" strike="noStrike" kern="1200" cap="none" spc="0" normalizeH="0" baseline="0" noProof="0" dirty="0">
              <a:ln>
                <a:noFill/>
              </a:ln>
              <a:solidFill>
                <a:srgbClr val="000000"/>
              </a:solidFill>
              <a:effectLst/>
              <a:uLnTx/>
              <a:uFillTx/>
              <a:latin typeface="Arial"/>
              <a:ea typeface="ＭＳ Ｐゴシック" pitchFamily="100" charset="-128"/>
              <a:cs typeface="+mn-cs"/>
            </a:endParaRPr>
          </a:p>
        </p:txBody>
      </p:sp>
      <p:sp>
        <p:nvSpPr>
          <p:cNvPr id="13" name="TextBox 5">
            <a:extLst>
              <a:ext uri="{FF2B5EF4-FFF2-40B4-BE49-F238E27FC236}">
                <a16:creationId xmlns:a16="http://schemas.microsoft.com/office/drawing/2014/main" id="{B5B4ADD9-FEB3-404B-9333-6DB9C6FDC116}"/>
              </a:ext>
            </a:extLst>
          </p:cNvPr>
          <p:cNvSpPr txBox="1"/>
          <p:nvPr/>
        </p:nvSpPr>
        <p:spPr>
          <a:xfrm>
            <a:off x="539552" y="5686772"/>
            <a:ext cx="6401368" cy="400110"/>
          </a:xfrm>
          <a:prstGeom prst="rect">
            <a:avLst/>
          </a:prstGeom>
          <a:noFill/>
        </p:spPr>
        <p:txBody>
          <a:bodyPr wrap="none" rtlCol="0">
            <a:spAutoFit/>
          </a:bodyPr>
          <a:lstStyle/>
          <a:p>
            <a:pPr eaLnBrk="0" fontAlgn="base" hangingPunct="0">
              <a:spcBef>
                <a:spcPct val="0"/>
              </a:spcBef>
              <a:spcAft>
                <a:spcPct val="0"/>
              </a:spcAft>
            </a:pPr>
            <a:r>
              <a:rPr lang="de-CH" sz="2000" dirty="0">
                <a:solidFill>
                  <a:srgbClr val="000000"/>
                </a:solidFill>
                <a:latin typeface="CircularStd-bold" panose="020B0804020101010102" pitchFamily="34" charset="0"/>
                <a:ea typeface="ＭＳ Ｐゴシック" pitchFamily="100" charset="-128"/>
                <a:cs typeface="CircularStd-bold" panose="020B0804020101010102" pitchFamily="34" charset="0"/>
              </a:rPr>
              <a:t>Vielen Dank für Ihre Zeit, wir melden uns in 2 Tagen!</a:t>
            </a:r>
          </a:p>
        </p:txBody>
      </p:sp>
    </p:spTree>
    <p:extLst>
      <p:ext uri="{BB962C8B-B14F-4D97-AF65-F5344CB8AC3E}">
        <p14:creationId xmlns:p14="http://schemas.microsoft.com/office/powerpoint/2010/main" val="426963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5D60A968-C68E-4A7E-9298-1356D2C56432}"/>
              </a:ext>
            </a:extLst>
          </p:cNvPr>
          <p:cNvSpPr>
            <a:spLocks noGrp="1"/>
          </p:cNvSpPr>
          <p:nvPr>
            <p:ph type="dt" sz="half" idx="10"/>
          </p:nvPr>
        </p:nvSpPr>
        <p:spPr/>
        <p:txBody>
          <a:bodyPr/>
          <a:lstStyle/>
          <a:p>
            <a:fld id="{98E2FF20-7BA4-4BF3-9166-7974C94CF42E}" type="datetime2">
              <a:rPr lang="de-CH" smtClean="0"/>
              <a:t>Dienstag, 23. Januar 2024</a:t>
            </a:fld>
            <a:endParaRPr lang="de-CH" dirty="0"/>
          </a:p>
        </p:txBody>
      </p:sp>
      <p:sp>
        <p:nvSpPr>
          <p:cNvPr id="5" name="Fußzeilenplatzhalter 4">
            <a:extLst>
              <a:ext uri="{FF2B5EF4-FFF2-40B4-BE49-F238E27FC236}">
                <a16:creationId xmlns:a16="http://schemas.microsoft.com/office/drawing/2014/main" id="{1D484422-18FA-40AF-97DB-6AE402A93A83}"/>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0539A3B9-C566-461D-BAE3-566FBEEFACCD}"/>
              </a:ext>
            </a:extLst>
          </p:cNvPr>
          <p:cNvSpPr>
            <a:spLocks noGrp="1"/>
          </p:cNvSpPr>
          <p:nvPr>
            <p:ph type="sldNum" sz="quarter" idx="12"/>
          </p:nvPr>
        </p:nvSpPr>
        <p:spPr/>
        <p:txBody>
          <a:bodyPr/>
          <a:lstStyle/>
          <a:p>
            <a:fld id="{B05E28C3-DCD8-4311-8C78-8514E49EB759}" type="slidenum">
              <a:rPr lang="de-CH" smtClean="0"/>
              <a:t>12</a:t>
            </a:fld>
            <a:endParaRPr lang="de-CH" dirty="0"/>
          </a:p>
        </p:txBody>
      </p:sp>
      <p:sp>
        <p:nvSpPr>
          <p:cNvPr id="8" name="Title 4">
            <a:extLst>
              <a:ext uri="{FF2B5EF4-FFF2-40B4-BE49-F238E27FC236}">
                <a16:creationId xmlns:a16="http://schemas.microsoft.com/office/drawing/2014/main" id="{5816B8EE-4B5D-47BE-B251-AE0EC829FADD}"/>
              </a:ext>
            </a:extLst>
          </p:cNvPr>
          <p:cNvSpPr txBox="1">
            <a:spLocks/>
          </p:cNvSpPr>
          <p:nvPr/>
        </p:nvSpPr>
        <p:spPr bwMode="gray">
          <a:xfrm>
            <a:off x="0" y="316230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de-CH" sz="2400" b="1" i="0" u="none" strike="noStrike" kern="0" cap="none" spc="0" normalizeH="0" baseline="0" noProof="0" dirty="0">
                <a:ln>
                  <a:noFill/>
                </a:ln>
                <a:solidFill>
                  <a:srgbClr val="FFFFFF"/>
                </a:solidFill>
                <a:effectLst/>
                <a:uLnTx/>
                <a:uFillTx/>
                <a:latin typeface="Uxum Grotesque Bold" panose="00000800000000000000" pitchFamily="50" charset="0"/>
              </a:rPr>
              <a:t>Handouts</a:t>
            </a:r>
            <a:r>
              <a:rPr kumimoji="0" lang="de-CH" sz="2400" b="0" i="0" u="none" strike="noStrike" kern="0" cap="none" spc="0" normalizeH="0" baseline="0" noProof="0" dirty="0">
                <a:ln>
                  <a:noFill/>
                </a:ln>
                <a:solidFill>
                  <a:srgbClr val="FFFFFF"/>
                </a:solidFill>
                <a:effectLst/>
                <a:uLnTx/>
                <a:uFillTx/>
                <a:latin typeface="Uxum Grotesque Bold" panose="00000800000000000000" pitchFamily="50" charset="0"/>
              </a:rPr>
              <a:t> </a:t>
            </a:r>
            <a:r>
              <a:rPr kumimoji="0" lang="de-CH" sz="2400" b="1" i="0" u="none" strike="noStrike" kern="0" cap="none" spc="0" normalizeH="0" baseline="0" noProof="0" dirty="0">
                <a:ln>
                  <a:noFill/>
                </a:ln>
                <a:solidFill>
                  <a:srgbClr val="FFFFFF"/>
                </a:solidFill>
                <a:effectLst/>
                <a:uLnTx/>
                <a:uFillTx/>
                <a:latin typeface="Uxum Grotesque Bold" panose="00000800000000000000" pitchFamily="50" charset="0"/>
              </a:rPr>
              <a:t>für die Übungen</a:t>
            </a:r>
          </a:p>
        </p:txBody>
      </p:sp>
    </p:spTree>
    <p:extLst>
      <p:ext uri="{BB962C8B-B14F-4D97-AF65-F5344CB8AC3E}">
        <p14:creationId xmlns:p14="http://schemas.microsoft.com/office/powerpoint/2010/main" val="75720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8DAF117-EA4B-4864-910B-9F21E4AA3B73}"/>
              </a:ext>
            </a:extLst>
          </p:cNvPr>
          <p:cNvSpPr>
            <a:spLocks noGrp="1"/>
          </p:cNvSpPr>
          <p:nvPr>
            <p:ph type="dt" sz="half" idx="10"/>
          </p:nvPr>
        </p:nvSpPr>
        <p:spPr/>
        <p:txBody>
          <a:bodyPr/>
          <a:lstStyle/>
          <a:p>
            <a:fld id="{98E2FF20-7BA4-4BF3-9166-7974C94CF42E}" type="datetime2">
              <a:rPr lang="de-CH" sz="1050" smtClean="0">
                <a:latin typeface="CircularStd" panose="020B0604020101020102" pitchFamily="34" charset="0"/>
                <a:cs typeface="CircularStd" panose="020B0604020101020102" pitchFamily="34" charset="0"/>
              </a:rPr>
              <a:t>Dienstag, 23. Januar 2024</a:t>
            </a:fld>
            <a:endParaRPr lang="de-CH" dirty="0">
              <a:latin typeface="CircularStd" panose="020B0604020101020102" pitchFamily="34" charset="0"/>
              <a:cs typeface="CircularStd" panose="020B0604020101020102" pitchFamily="34" charset="0"/>
            </a:endParaRPr>
          </a:p>
        </p:txBody>
      </p:sp>
      <p:sp>
        <p:nvSpPr>
          <p:cNvPr id="5" name="Fußzeilenplatzhalter 4">
            <a:extLst>
              <a:ext uri="{FF2B5EF4-FFF2-40B4-BE49-F238E27FC236}">
                <a16:creationId xmlns:a16="http://schemas.microsoft.com/office/drawing/2014/main" id="{EDCCB84D-699A-4A25-907A-E2A22EA21EF1}"/>
              </a:ext>
            </a:extLst>
          </p:cNvPr>
          <p:cNvSpPr>
            <a:spLocks noGrp="1"/>
          </p:cNvSpPr>
          <p:nvPr>
            <p:ph type="ftr" sz="quarter" idx="11"/>
          </p:nvPr>
        </p:nvSpPr>
        <p:spPr/>
        <p:txBody>
          <a:bodyPr/>
          <a:lstStyle/>
          <a:p>
            <a:r>
              <a:rPr lang="de-CH" sz="1050" dirty="0">
                <a:latin typeface="CircularStd" panose="020B0604020101020102" pitchFamily="34" charset="0"/>
                <a:cs typeface="CircularStd" panose="020B0604020101020102" pitchFamily="34" charset="0"/>
              </a:rPr>
              <a:t>Quelle: </a:t>
            </a:r>
            <a:r>
              <a:rPr lang="de-CH" sz="1050" dirty="0" err="1">
                <a:latin typeface="CircularStd" panose="020B0604020101020102" pitchFamily="34" charset="0"/>
                <a:cs typeface="CircularStd" panose="020B0604020101020102" pitchFamily="34" charset="0"/>
              </a:rPr>
              <a:t>OpenClipart-Vectors</a:t>
            </a:r>
            <a:r>
              <a:rPr lang="de-CH" sz="1050" dirty="0">
                <a:latin typeface="CircularStd" panose="020B0604020101020102" pitchFamily="34" charset="0"/>
                <a:cs typeface="CircularStd" panose="020B0604020101020102" pitchFamily="34" charset="0"/>
              </a:rPr>
              <a:t> / Pixabay.com</a:t>
            </a:r>
          </a:p>
        </p:txBody>
      </p:sp>
      <p:sp>
        <p:nvSpPr>
          <p:cNvPr id="6" name="Foliennummernplatzhalter 5">
            <a:extLst>
              <a:ext uri="{FF2B5EF4-FFF2-40B4-BE49-F238E27FC236}">
                <a16:creationId xmlns:a16="http://schemas.microsoft.com/office/drawing/2014/main" id="{79F513CB-C3A9-4EA8-A5F2-F885497074BE}"/>
              </a:ext>
            </a:extLst>
          </p:cNvPr>
          <p:cNvSpPr>
            <a:spLocks noGrp="1"/>
          </p:cNvSpPr>
          <p:nvPr>
            <p:ph type="sldNum" sz="quarter" idx="12"/>
          </p:nvPr>
        </p:nvSpPr>
        <p:spPr/>
        <p:txBody>
          <a:bodyPr/>
          <a:lstStyle/>
          <a:p>
            <a:fld id="{B05E28C3-DCD8-4311-8C78-8514E49EB759}" type="slidenum">
              <a:rPr lang="de-CH" sz="1000" smtClean="0">
                <a:latin typeface="CircularStd" panose="020B0604020101020102" pitchFamily="34" charset="0"/>
                <a:cs typeface="CircularStd" panose="020B0604020101020102" pitchFamily="34" charset="0"/>
              </a:rPr>
              <a:t>13</a:t>
            </a:fld>
            <a:endParaRPr lang="de-CH" dirty="0">
              <a:latin typeface="CircularStd" panose="020B0604020101020102" pitchFamily="34" charset="0"/>
              <a:cs typeface="CircularStd" panose="020B0604020101020102" pitchFamily="34" charset="0"/>
            </a:endParaRPr>
          </a:p>
        </p:txBody>
      </p:sp>
      <p:sp>
        <p:nvSpPr>
          <p:cNvPr id="8" name="Title 3">
            <a:extLst>
              <a:ext uri="{FF2B5EF4-FFF2-40B4-BE49-F238E27FC236}">
                <a16:creationId xmlns:a16="http://schemas.microsoft.com/office/drawing/2014/main" id="{20C71D61-7532-4F99-AC9A-8F5C25D9D0F4}"/>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b="1"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Aktivität 1: Wie finden wir </a:t>
            </a:r>
            <a:r>
              <a:rPr lang="de-CH" b="1" kern="0" dirty="0">
                <a:solidFill>
                  <a:srgbClr val="FFFFFF"/>
                </a:solidFill>
                <a:latin typeface="Uxum Grotesque Bold" panose="00000800000000000000" pitchFamily="50" charset="0"/>
              </a:rPr>
              <a:t>neue</a:t>
            </a:r>
            <a:r>
              <a:rPr kumimoji="0" lang="de-CH" sz="2400" b="1"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 Mitarbeitende?</a:t>
            </a:r>
          </a:p>
        </p:txBody>
      </p:sp>
      <p:pic>
        <p:nvPicPr>
          <p:cNvPr id="2" name="Grafik 1">
            <a:extLst>
              <a:ext uri="{FF2B5EF4-FFF2-40B4-BE49-F238E27FC236}">
                <a16:creationId xmlns:a16="http://schemas.microsoft.com/office/drawing/2014/main" id="{407612E8-8EDF-4179-8B4A-E989F7B72029}"/>
              </a:ext>
            </a:extLst>
          </p:cNvPr>
          <p:cNvPicPr>
            <a:picLocks noChangeAspect="1"/>
          </p:cNvPicPr>
          <p:nvPr/>
        </p:nvPicPr>
        <p:blipFill>
          <a:blip r:embed="rId2"/>
          <a:stretch>
            <a:fillRect/>
          </a:stretch>
        </p:blipFill>
        <p:spPr>
          <a:xfrm>
            <a:off x="3396000" y="721662"/>
            <a:ext cx="5400000" cy="5096251"/>
          </a:xfrm>
          <a:prstGeom prst="rect">
            <a:avLst/>
          </a:prstGeom>
        </p:spPr>
      </p:pic>
    </p:spTree>
    <p:extLst>
      <p:ext uri="{BB962C8B-B14F-4D97-AF65-F5344CB8AC3E}">
        <p14:creationId xmlns:p14="http://schemas.microsoft.com/office/powerpoint/2010/main" val="1680905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9AA1836-083A-4034-BF09-3663C2ADF930}"/>
              </a:ext>
            </a:extLst>
          </p:cNvPr>
          <p:cNvSpPr>
            <a:spLocks noGrp="1"/>
          </p:cNvSpPr>
          <p:nvPr>
            <p:ph type="dt" sz="half" idx="10"/>
          </p:nvPr>
        </p:nvSpPr>
        <p:spPr/>
        <p:txBody>
          <a:bodyPr/>
          <a:lstStyle/>
          <a:p>
            <a:fld id="{98E2FF20-7BA4-4BF3-9166-7974C94CF42E}" type="datetime2">
              <a:rPr lang="de-CH" smtClean="0"/>
              <a:t>Dienstag, 23. Januar 2024</a:t>
            </a:fld>
            <a:endParaRPr lang="de-CH" dirty="0"/>
          </a:p>
        </p:txBody>
      </p:sp>
      <p:sp>
        <p:nvSpPr>
          <p:cNvPr id="5" name="Fußzeilenplatzhalter 4">
            <a:extLst>
              <a:ext uri="{FF2B5EF4-FFF2-40B4-BE49-F238E27FC236}">
                <a16:creationId xmlns:a16="http://schemas.microsoft.com/office/drawing/2014/main" id="{AAC8260A-1139-4A74-9EF5-9EEA638B259D}"/>
              </a:ext>
            </a:extLst>
          </p:cNvPr>
          <p:cNvSpPr>
            <a:spLocks noGrp="1"/>
          </p:cNvSpPr>
          <p:nvPr>
            <p:ph type="ftr" sz="quarter" idx="11"/>
          </p:nvPr>
        </p:nvSpPr>
        <p:spPr>
          <a:xfrm>
            <a:off x="4038600" y="6521824"/>
            <a:ext cx="4114800" cy="199651"/>
          </a:xfrm>
        </p:spPr>
        <p:txBody>
          <a:bodyPr/>
          <a:lstStyle/>
          <a:p>
            <a:r>
              <a:rPr lang="de-CH" dirty="0"/>
              <a:t>Quelle: </a:t>
            </a:r>
            <a:r>
              <a:rPr lang="de-CH" dirty="0" err="1"/>
              <a:t>rawpixel</a:t>
            </a:r>
            <a:r>
              <a:rPr lang="de-CH" dirty="0"/>
              <a:t> / Pexels.com </a:t>
            </a:r>
          </a:p>
        </p:txBody>
      </p:sp>
      <p:sp>
        <p:nvSpPr>
          <p:cNvPr id="6" name="Foliennummernplatzhalter 5">
            <a:extLst>
              <a:ext uri="{FF2B5EF4-FFF2-40B4-BE49-F238E27FC236}">
                <a16:creationId xmlns:a16="http://schemas.microsoft.com/office/drawing/2014/main" id="{B15D043E-F527-487A-9723-9FD69591DED9}"/>
              </a:ext>
            </a:extLst>
          </p:cNvPr>
          <p:cNvSpPr>
            <a:spLocks noGrp="1"/>
          </p:cNvSpPr>
          <p:nvPr>
            <p:ph type="sldNum" sz="quarter" idx="12"/>
          </p:nvPr>
        </p:nvSpPr>
        <p:spPr/>
        <p:txBody>
          <a:bodyPr/>
          <a:lstStyle/>
          <a:p>
            <a:fld id="{B05E28C3-DCD8-4311-8C78-8514E49EB759}" type="slidenum">
              <a:rPr lang="de-CH" smtClean="0"/>
              <a:t>14</a:t>
            </a:fld>
            <a:endParaRPr lang="de-CH" dirty="0"/>
          </a:p>
        </p:txBody>
      </p:sp>
      <p:sp>
        <p:nvSpPr>
          <p:cNvPr id="8" name="Title 1">
            <a:extLst>
              <a:ext uri="{FF2B5EF4-FFF2-40B4-BE49-F238E27FC236}">
                <a16:creationId xmlns:a16="http://schemas.microsoft.com/office/drawing/2014/main" id="{B930BA0B-F2E6-420D-875D-03568D27B320}"/>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Aktivität 1: Wie finden wir neue Mitarbeitende?</a:t>
            </a:r>
          </a:p>
        </p:txBody>
      </p:sp>
      <p:pic>
        <p:nvPicPr>
          <p:cNvPr id="2" name="Grafik 1">
            <a:extLst>
              <a:ext uri="{FF2B5EF4-FFF2-40B4-BE49-F238E27FC236}">
                <a16:creationId xmlns:a16="http://schemas.microsoft.com/office/drawing/2014/main" id="{D36429AF-B23B-4711-A4C2-9F4BA97D6001}"/>
              </a:ext>
            </a:extLst>
          </p:cNvPr>
          <p:cNvPicPr>
            <a:picLocks noChangeAspect="1"/>
          </p:cNvPicPr>
          <p:nvPr/>
        </p:nvPicPr>
        <p:blipFill rotWithShape="1">
          <a:blip r:embed="rId2">
            <a:extLst>
              <a:ext uri="{28A0092B-C50C-407E-A947-70E740481C1C}">
                <a14:useLocalDpi xmlns:a14="http://schemas.microsoft.com/office/drawing/2010/main"/>
              </a:ext>
            </a:extLst>
          </a:blip>
          <a:srcRect l="12" t="212" r="108" b="7290"/>
          <a:stretch/>
        </p:blipFill>
        <p:spPr>
          <a:xfrm>
            <a:off x="2694367" y="1269000"/>
            <a:ext cx="6803266" cy="4320000"/>
          </a:xfrm>
          <a:prstGeom prst="roundRect">
            <a:avLst/>
          </a:prstGeom>
        </p:spPr>
      </p:pic>
    </p:spTree>
    <p:extLst>
      <p:ext uri="{BB962C8B-B14F-4D97-AF65-F5344CB8AC3E}">
        <p14:creationId xmlns:p14="http://schemas.microsoft.com/office/powerpoint/2010/main" val="188167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1E1E2FB-DA7F-4DE0-8F50-7CFA18E6B357}"/>
              </a:ext>
            </a:extLst>
          </p:cNvPr>
          <p:cNvSpPr>
            <a:spLocks noGrp="1"/>
          </p:cNvSpPr>
          <p:nvPr>
            <p:ph type="dt" sz="half" idx="10"/>
          </p:nvPr>
        </p:nvSpPr>
        <p:spPr/>
        <p:txBody>
          <a:bodyPr/>
          <a:lstStyle/>
          <a:p>
            <a:fld id="{98E2FF20-7BA4-4BF3-9166-7974C94CF42E}" type="datetime2">
              <a:rPr lang="de-CH" smtClean="0"/>
              <a:t>Dienstag, 23. Januar 2024</a:t>
            </a:fld>
            <a:endParaRPr lang="de-CH" dirty="0"/>
          </a:p>
        </p:txBody>
      </p:sp>
      <p:sp>
        <p:nvSpPr>
          <p:cNvPr id="5" name="Fußzeilenplatzhalter 4">
            <a:extLst>
              <a:ext uri="{FF2B5EF4-FFF2-40B4-BE49-F238E27FC236}">
                <a16:creationId xmlns:a16="http://schemas.microsoft.com/office/drawing/2014/main" id="{945FBB1F-67EF-4C11-9A3D-95BAF1FDE460}"/>
              </a:ext>
            </a:extLst>
          </p:cNvPr>
          <p:cNvSpPr>
            <a:spLocks noGrp="1"/>
          </p:cNvSpPr>
          <p:nvPr>
            <p:ph type="ftr" sz="quarter" idx="11"/>
          </p:nvPr>
        </p:nvSpPr>
        <p:spPr/>
        <p:txBody>
          <a:bodyPr/>
          <a:lstStyle/>
          <a:p>
            <a:r>
              <a:rPr lang="de-CH" dirty="0"/>
              <a:t>Quelle: </a:t>
            </a:r>
            <a:r>
              <a:rPr lang="de-CH" dirty="0" err="1"/>
              <a:t>geralt</a:t>
            </a:r>
            <a:r>
              <a:rPr lang="de-CH" dirty="0"/>
              <a:t> / Pixabay.com</a:t>
            </a:r>
          </a:p>
        </p:txBody>
      </p:sp>
      <p:sp>
        <p:nvSpPr>
          <p:cNvPr id="6" name="Foliennummernplatzhalter 5">
            <a:extLst>
              <a:ext uri="{FF2B5EF4-FFF2-40B4-BE49-F238E27FC236}">
                <a16:creationId xmlns:a16="http://schemas.microsoft.com/office/drawing/2014/main" id="{A6E31A4D-2D0A-4674-9584-ED9BE8A2918C}"/>
              </a:ext>
            </a:extLst>
          </p:cNvPr>
          <p:cNvSpPr>
            <a:spLocks noGrp="1"/>
          </p:cNvSpPr>
          <p:nvPr>
            <p:ph type="sldNum" sz="quarter" idx="12"/>
          </p:nvPr>
        </p:nvSpPr>
        <p:spPr/>
        <p:txBody>
          <a:bodyPr/>
          <a:lstStyle/>
          <a:p>
            <a:fld id="{B05E28C3-DCD8-4311-8C78-8514E49EB759}" type="slidenum">
              <a:rPr lang="de-CH" smtClean="0"/>
              <a:t>15</a:t>
            </a:fld>
            <a:endParaRPr lang="de-CH" dirty="0"/>
          </a:p>
        </p:txBody>
      </p:sp>
      <p:sp>
        <p:nvSpPr>
          <p:cNvPr id="8" name="Title 1">
            <a:extLst>
              <a:ext uri="{FF2B5EF4-FFF2-40B4-BE49-F238E27FC236}">
                <a16:creationId xmlns:a16="http://schemas.microsoft.com/office/drawing/2014/main" id="{640C92C1-1798-44E5-9075-B2CE48D2716A}"/>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b="1"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Aktivität 1: Wie finden wir neue Mitarbeitende?</a:t>
            </a:r>
          </a:p>
        </p:txBody>
      </p:sp>
      <p:pic>
        <p:nvPicPr>
          <p:cNvPr id="3" name="Grafik 2">
            <a:extLst>
              <a:ext uri="{FF2B5EF4-FFF2-40B4-BE49-F238E27FC236}">
                <a16:creationId xmlns:a16="http://schemas.microsoft.com/office/drawing/2014/main" id="{8826B85A-5798-42E6-9A4B-0A6D936164EB}"/>
              </a:ext>
            </a:extLst>
          </p:cNvPr>
          <p:cNvPicPr>
            <a:picLocks noChangeAspect="1"/>
          </p:cNvPicPr>
          <p:nvPr/>
        </p:nvPicPr>
        <p:blipFill>
          <a:blip r:embed="rId2"/>
          <a:stretch>
            <a:fillRect/>
          </a:stretch>
        </p:blipFill>
        <p:spPr>
          <a:xfrm>
            <a:off x="2022129" y="1269000"/>
            <a:ext cx="8147742" cy="4320000"/>
          </a:xfrm>
          <a:prstGeom prst="roundRect">
            <a:avLst/>
          </a:prstGeom>
        </p:spPr>
      </p:pic>
    </p:spTree>
    <p:extLst>
      <p:ext uri="{BB962C8B-B14F-4D97-AF65-F5344CB8AC3E}">
        <p14:creationId xmlns:p14="http://schemas.microsoft.com/office/powerpoint/2010/main" val="122597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06963F2-3F65-442E-BCAB-EDC33D32795C}"/>
              </a:ext>
            </a:extLst>
          </p:cNvPr>
          <p:cNvSpPr>
            <a:spLocks noGrp="1"/>
          </p:cNvSpPr>
          <p:nvPr>
            <p:ph type="dt" sz="half" idx="10"/>
          </p:nvPr>
        </p:nvSpPr>
        <p:spPr/>
        <p:txBody>
          <a:bodyPr/>
          <a:lstStyle/>
          <a:p>
            <a:fld id="{98E2FF20-7BA4-4BF3-9166-7974C94CF42E}" type="datetime2">
              <a:rPr lang="de-CH" smtClean="0"/>
              <a:t>Dienstag, 23. Januar 2024</a:t>
            </a:fld>
            <a:endParaRPr lang="de-CH" dirty="0"/>
          </a:p>
        </p:txBody>
      </p:sp>
      <p:sp>
        <p:nvSpPr>
          <p:cNvPr id="5" name="Fußzeilenplatzhalter 4">
            <a:extLst>
              <a:ext uri="{FF2B5EF4-FFF2-40B4-BE49-F238E27FC236}">
                <a16:creationId xmlns:a16="http://schemas.microsoft.com/office/drawing/2014/main" id="{CB858B51-728F-46E8-90B4-5278917881C1}"/>
              </a:ext>
            </a:extLst>
          </p:cNvPr>
          <p:cNvSpPr>
            <a:spLocks noGrp="1"/>
          </p:cNvSpPr>
          <p:nvPr>
            <p:ph type="ftr" sz="quarter" idx="11"/>
          </p:nvPr>
        </p:nvSpPr>
        <p:spPr/>
        <p:txBody>
          <a:bodyPr/>
          <a:lstStyle/>
          <a:p>
            <a:r>
              <a:rPr lang="de-CH" dirty="0"/>
              <a:t>Quelle: </a:t>
            </a:r>
            <a:r>
              <a:rPr lang="de-CH" dirty="0" err="1"/>
              <a:t>geralt</a:t>
            </a:r>
            <a:r>
              <a:rPr lang="de-CH" dirty="0"/>
              <a:t> / Pixabay.com</a:t>
            </a:r>
          </a:p>
        </p:txBody>
      </p:sp>
      <p:sp>
        <p:nvSpPr>
          <p:cNvPr id="6" name="Foliennummernplatzhalter 5">
            <a:extLst>
              <a:ext uri="{FF2B5EF4-FFF2-40B4-BE49-F238E27FC236}">
                <a16:creationId xmlns:a16="http://schemas.microsoft.com/office/drawing/2014/main" id="{3501152F-BDFC-41AA-BE18-35F6EE3BE1FE}"/>
              </a:ext>
            </a:extLst>
          </p:cNvPr>
          <p:cNvSpPr>
            <a:spLocks noGrp="1"/>
          </p:cNvSpPr>
          <p:nvPr>
            <p:ph type="sldNum" sz="quarter" idx="12"/>
          </p:nvPr>
        </p:nvSpPr>
        <p:spPr/>
        <p:txBody>
          <a:bodyPr/>
          <a:lstStyle/>
          <a:p>
            <a:fld id="{B05E28C3-DCD8-4311-8C78-8514E49EB759}" type="slidenum">
              <a:rPr lang="de-CH" smtClean="0"/>
              <a:t>16</a:t>
            </a:fld>
            <a:endParaRPr lang="de-CH" dirty="0"/>
          </a:p>
        </p:txBody>
      </p:sp>
      <p:sp>
        <p:nvSpPr>
          <p:cNvPr id="8" name="Title 1">
            <a:extLst>
              <a:ext uri="{FF2B5EF4-FFF2-40B4-BE49-F238E27FC236}">
                <a16:creationId xmlns:a16="http://schemas.microsoft.com/office/drawing/2014/main" id="{C071EE68-6E75-4C3E-8D7B-BE11A6458407}"/>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Aktivität 1: Wie finden wir neue Mitarbeitende?</a:t>
            </a:r>
          </a:p>
        </p:txBody>
      </p:sp>
      <p:pic>
        <p:nvPicPr>
          <p:cNvPr id="2" name="Grafik 1">
            <a:extLst>
              <a:ext uri="{FF2B5EF4-FFF2-40B4-BE49-F238E27FC236}">
                <a16:creationId xmlns:a16="http://schemas.microsoft.com/office/drawing/2014/main" id="{59514471-9513-4C59-B936-70ABE02E8585}"/>
              </a:ext>
            </a:extLst>
          </p:cNvPr>
          <p:cNvPicPr>
            <a:picLocks noChangeAspect="1"/>
          </p:cNvPicPr>
          <p:nvPr/>
        </p:nvPicPr>
        <p:blipFill rotWithShape="1">
          <a:blip r:embed="rId2"/>
          <a:srcRect l="12259" t="10817" r="14683"/>
          <a:stretch/>
        </p:blipFill>
        <p:spPr>
          <a:xfrm>
            <a:off x="1806415" y="1253187"/>
            <a:ext cx="8579170" cy="4320000"/>
          </a:xfrm>
          <a:prstGeom prst="rect">
            <a:avLst/>
          </a:prstGeom>
        </p:spPr>
      </p:pic>
    </p:spTree>
    <p:extLst>
      <p:ext uri="{BB962C8B-B14F-4D97-AF65-F5344CB8AC3E}">
        <p14:creationId xmlns:p14="http://schemas.microsoft.com/office/powerpoint/2010/main" val="189312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1ECF672-51C2-4FEC-93DF-F89D68B624B8}"/>
              </a:ext>
            </a:extLst>
          </p:cNvPr>
          <p:cNvSpPr>
            <a:spLocks noGrp="1"/>
          </p:cNvSpPr>
          <p:nvPr>
            <p:ph type="dt" sz="half" idx="10"/>
          </p:nvPr>
        </p:nvSpPr>
        <p:spPr/>
        <p:txBody>
          <a:bodyPr/>
          <a:lstStyle/>
          <a:p>
            <a:fld id="{98E2FF20-7BA4-4BF3-9166-7974C94CF42E}" type="datetime2">
              <a:rPr lang="de-CH" smtClean="0"/>
              <a:t>Dienstag, 23. Januar 2024</a:t>
            </a:fld>
            <a:endParaRPr lang="de-CH" dirty="0"/>
          </a:p>
        </p:txBody>
      </p:sp>
      <p:sp>
        <p:nvSpPr>
          <p:cNvPr id="5" name="Fußzeilenplatzhalter 4">
            <a:extLst>
              <a:ext uri="{FF2B5EF4-FFF2-40B4-BE49-F238E27FC236}">
                <a16:creationId xmlns:a16="http://schemas.microsoft.com/office/drawing/2014/main" id="{242ECCC1-0F58-498D-B349-1B3F18400904}"/>
              </a:ext>
            </a:extLst>
          </p:cNvPr>
          <p:cNvSpPr>
            <a:spLocks noGrp="1"/>
          </p:cNvSpPr>
          <p:nvPr>
            <p:ph type="ftr" sz="quarter" idx="11"/>
          </p:nvPr>
        </p:nvSpPr>
        <p:spPr/>
        <p:txBody>
          <a:bodyPr/>
          <a:lstStyle/>
          <a:p>
            <a:r>
              <a:rPr lang="de-CH" dirty="0"/>
              <a:t>Quelle: </a:t>
            </a:r>
            <a:r>
              <a:rPr lang="de-CH" dirty="0" err="1"/>
              <a:t>marybettiniblank</a:t>
            </a:r>
            <a:r>
              <a:rPr lang="de-CH" dirty="0"/>
              <a:t> / Pixabay.com</a:t>
            </a:r>
          </a:p>
        </p:txBody>
      </p:sp>
      <p:sp>
        <p:nvSpPr>
          <p:cNvPr id="6" name="Foliennummernplatzhalter 5">
            <a:extLst>
              <a:ext uri="{FF2B5EF4-FFF2-40B4-BE49-F238E27FC236}">
                <a16:creationId xmlns:a16="http://schemas.microsoft.com/office/drawing/2014/main" id="{5768F3DD-38AA-428C-BB97-BCE68570547F}"/>
              </a:ext>
            </a:extLst>
          </p:cNvPr>
          <p:cNvSpPr>
            <a:spLocks noGrp="1"/>
          </p:cNvSpPr>
          <p:nvPr>
            <p:ph type="sldNum" sz="quarter" idx="12"/>
          </p:nvPr>
        </p:nvSpPr>
        <p:spPr/>
        <p:txBody>
          <a:bodyPr/>
          <a:lstStyle/>
          <a:p>
            <a:fld id="{B05E28C3-DCD8-4311-8C78-8514E49EB759}" type="slidenum">
              <a:rPr lang="de-CH" smtClean="0"/>
              <a:t>17</a:t>
            </a:fld>
            <a:endParaRPr lang="de-CH" dirty="0"/>
          </a:p>
        </p:txBody>
      </p:sp>
      <p:sp>
        <p:nvSpPr>
          <p:cNvPr id="8" name="Title 1">
            <a:extLst>
              <a:ext uri="{FF2B5EF4-FFF2-40B4-BE49-F238E27FC236}">
                <a16:creationId xmlns:a16="http://schemas.microsoft.com/office/drawing/2014/main" id="{A7D12142-F1C3-40B9-A15A-99070C44C625}"/>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Aktivität 1: Wie finden wir neue Mitarbeitende?</a:t>
            </a:r>
          </a:p>
        </p:txBody>
      </p:sp>
      <p:pic>
        <p:nvPicPr>
          <p:cNvPr id="2" name="Grafik 1">
            <a:extLst>
              <a:ext uri="{FF2B5EF4-FFF2-40B4-BE49-F238E27FC236}">
                <a16:creationId xmlns:a16="http://schemas.microsoft.com/office/drawing/2014/main" id="{15711687-CAAC-4AFE-B70C-52A132133F68}"/>
              </a:ext>
            </a:extLst>
          </p:cNvPr>
          <p:cNvPicPr>
            <a:picLocks noChangeAspect="1"/>
          </p:cNvPicPr>
          <p:nvPr/>
        </p:nvPicPr>
        <p:blipFill>
          <a:blip r:embed="rId2"/>
          <a:stretch>
            <a:fillRect/>
          </a:stretch>
        </p:blipFill>
        <p:spPr>
          <a:xfrm>
            <a:off x="2856000" y="1269000"/>
            <a:ext cx="6480000" cy="4320000"/>
          </a:xfrm>
          <a:prstGeom prst="roundRect">
            <a:avLst/>
          </a:prstGeom>
        </p:spPr>
      </p:pic>
    </p:spTree>
    <p:extLst>
      <p:ext uri="{BB962C8B-B14F-4D97-AF65-F5344CB8AC3E}">
        <p14:creationId xmlns:p14="http://schemas.microsoft.com/office/powerpoint/2010/main" val="270468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E193ACC-88E1-49E9-B56D-30C10CCD906F}"/>
              </a:ext>
            </a:extLst>
          </p:cNvPr>
          <p:cNvSpPr>
            <a:spLocks noGrp="1"/>
          </p:cNvSpPr>
          <p:nvPr>
            <p:ph type="dt" sz="half" idx="10"/>
          </p:nvPr>
        </p:nvSpPr>
        <p:spPr/>
        <p:txBody>
          <a:bodyPr/>
          <a:lstStyle/>
          <a:p>
            <a:fld id="{98E2FF20-7BA4-4BF3-9166-7974C94CF42E}" type="datetime2">
              <a:rPr lang="de-CH" smtClean="0"/>
              <a:t>Dienstag, 23. Januar 2024</a:t>
            </a:fld>
            <a:endParaRPr lang="de-CH" dirty="0"/>
          </a:p>
        </p:txBody>
      </p:sp>
      <p:sp>
        <p:nvSpPr>
          <p:cNvPr id="5" name="Fußzeilenplatzhalter 4">
            <a:extLst>
              <a:ext uri="{FF2B5EF4-FFF2-40B4-BE49-F238E27FC236}">
                <a16:creationId xmlns:a16="http://schemas.microsoft.com/office/drawing/2014/main" id="{CE6F49EC-3DD3-40D6-B0F2-4EBCFB7D78B0}"/>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13A6659B-3DBC-4867-9166-0111F09E9102}"/>
              </a:ext>
            </a:extLst>
          </p:cNvPr>
          <p:cNvSpPr>
            <a:spLocks noGrp="1"/>
          </p:cNvSpPr>
          <p:nvPr>
            <p:ph type="sldNum" sz="quarter" idx="12"/>
          </p:nvPr>
        </p:nvSpPr>
        <p:spPr/>
        <p:txBody>
          <a:bodyPr/>
          <a:lstStyle/>
          <a:p>
            <a:fld id="{B05E28C3-DCD8-4311-8C78-8514E49EB759}" type="slidenum">
              <a:rPr lang="de-CH" smtClean="0"/>
              <a:t>18</a:t>
            </a:fld>
            <a:endParaRPr lang="de-CH" dirty="0"/>
          </a:p>
        </p:txBody>
      </p:sp>
      <p:sp>
        <p:nvSpPr>
          <p:cNvPr id="8" name="Title 1">
            <a:extLst>
              <a:ext uri="{FF2B5EF4-FFF2-40B4-BE49-F238E27FC236}">
                <a16:creationId xmlns:a16="http://schemas.microsoft.com/office/drawing/2014/main" id="{A2896B01-3364-4FD1-97B6-9D4C89691532}"/>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lvl="0">
              <a:defRPr/>
            </a:pPr>
            <a:r>
              <a:rPr lang="de-CH" kern="0" dirty="0">
                <a:solidFill>
                  <a:srgbClr val="FFFFFF"/>
                </a:solidFill>
                <a:latin typeface="Arial"/>
              </a:rPr>
              <a:t> </a:t>
            </a:r>
          </a:p>
        </p:txBody>
      </p:sp>
      <p:sp>
        <p:nvSpPr>
          <p:cNvPr id="3" name="Textfeld 2">
            <a:extLst>
              <a:ext uri="{FF2B5EF4-FFF2-40B4-BE49-F238E27FC236}">
                <a16:creationId xmlns:a16="http://schemas.microsoft.com/office/drawing/2014/main" id="{AFB354AD-8DB4-44FE-A7E1-D1069DDBCD0E}"/>
              </a:ext>
            </a:extLst>
          </p:cNvPr>
          <p:cNvSpPr txBox="1"/>
          <p:nvPr/>
        </p:nvSpPr>
        <p:spPr>
          <a:xfrm>
            <a:off x="671332" y="1615716"/>
            <a:ext cx="10197296" cy="2554545"/>
          </a:xfrm>
          <a:prstGeom prst="rect">
            <a:avLst/>
          </a:prstGeom>
          <a:noFill/>
        </p:spPr>
        <p:txBody>
          <a:bodyPr wrap="square" rtlCol="0" anchor="b">
            <a:spAutoFit/>
          </a:bodyPr>
          <a:lstStyle/>
          <a:p>
            <a:r>
              <a:rPr lang="de-CH" sz="2000" dirty="0">
                <a:latin typeface="Uxum Grotesque Bold" panose="00000800000000000000" pitchFamily="50" charset="0"/>
                <a:cs typeface="Arial" panose="020B0604020202020204" pitchFamily="34" charset="0"/>
              </a:rPr>
              <a:t>Impressum:</a:t>
            </a:r>
            <a:endParaRPr lang="de-CH" sz="2000" dirty="0">
              <a:cs typeface="Arial" panose="020B0604020202020204" pitchFamily="34" charset="0"/>
            </a:endParaRPr>
          </a:p>
          <a:p>
            <a:r>
              <a:rPr lang="de-CH" sz="2000" dirty="0">
                <a:latin typeface="CircularStd" panose="020B0604020101020102" pitchFamily="34" charset="0"/>
                <a:cs typeface="CircularStd" panose="020B0604020101020102" pitchFamily="34" charset="0"/>
              </a:rPr>
              <a:t>Geschäftsstelle Nationaler Zukunftstag (2018). Beilage zum «Leitfaden für Betriebe»: Arbeitsunterlagen zum Einsatz am Nationalen Zukunftstag. Cham: Geschäftsstelle Nationaler Zukunftstag.</a:t>
            </a:r>
          </a:p>
          <a:p>
            <a:endParaRPr lang="de-CH" sz="2000" dirty="0">
              <a:latin typeface="CircularStd" panose="020B0604020101020102" pitchFamily="34" charset="0"/>
              <a:cs typeface="CircularStd" panose="020B0604020101020102" pitchFamily="34" charset="0"/>
            </a:endParaRPr>
          </a:p>
          <a:p>
            <a:endParaRPr lang="de-CH" sz="2000" dirty="0">
              <a:latin typeface="CircularStd" panose="020B0604020101020102" pitchFamily="34" charset="0"/>
              <a:cs typeface="CircularStd" panose="020B0604020101020102" pitchFamily="34" charset="0"/>
            </a:endParaRPr>
          </a:p>
          <a:p>
            <a:r>
              <a:rPr lang="de-CH" sz="2000" dirty="0">
                <a:latin typeface="Uxum Grotesque Bold" panose="00000800000000000000" pitchFamily="50" charset="0"/>
                <a:cs typeface="CircularStd" panose="020B0604020101020102" pitchFamily="34" charset="0"/>
              </a:rPr>
              <a:t>Projektidee und Material: </a:t>
            </a:r>
          </a:p>
          <a:p>
            <a:r>
              <a:rPr lang="de-CH" sz="2000" dirty="0" err="1">
                <a:latin typeface="CircularStd" panose="020B0604020101020102" pitchFamily="34" charset="0"/>
                <a:cs typeface="CircularStd" panose="020B0604020101020102" pitchFamily="34" charset="0"/>
              </a:rPr>
              <a:t>Thermo</a:t>
            </a:r>
            <a:r>
              <a:rPr lang="de-CH" sz="2000" dirty="0">
                <a:latin typeface="CircularStd" panose="020B0604020101020102" pitchFamily="34" charset="0"/>
                <a:cs typeface="CircularStd" panose="020B0604020101020102" pitchFamily="34" charset="0"/>
              </a:rPr>
              <a:t> Fisher Scientific</a:t>
            </a:r>
          </a:p>
        </p:txBody>
      </p:sp>
    </p:spTree>
    <p:extLst>
      <p:ext uri="{BB962C8B-B14F-4D97-AF65-F5344CB8AC3E}">
        <p14:creationId xmlns:p14="http://schemas.microsoft.com/office/powerpoint/2010/main" val="167311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F852374-F746-47B0-BF88-4AC70A5219EA}"/>
              </a:ext>
            </a:extLst>
          </p:cNvPr>
          <p:cNvSpPr>
            <a:spLocks noGrp="1"/>
          </p:cNvSpPr>
          <p:nvPr>
            <p:ph type="dt" sz="half" idx="10"/>
          </p:nvPr>
        </p:nvSpPr>
        <p:spPr/>
        <p:txBody>
          <a:bodyPr/>
          <a:lstStyle/>
          <a:p>
            <a:fld id="{B3B2293E-DFF6-47F7-B82A-CFB84AD9176F}" type="datetime2">
              <a:rPr lang="de-CH" smtClean="0"/>
              <a:t>Dienstag, 23. Januar 2024</a:t>
            </a:fld>
            <a:endParaRPr lang="de-CH"/>
          </a:p>
        </p:txBody>
      </p:sp>
      <p:sp>
        <p:nvSpPr>
          <p:cNvPr id="3" name="Fußzeilenplatzhalter 2">
            <a:extLst>
              <a:ext uri="{FF2B5EF4-FFF2-40B4-BE49-F238E27FC236}">
                <a16:creationId xmlns:a16="http://schemas.microsoft.com/office/drawing/2014/main" id="{0B9A764B-2021-4DFB-B1FE-8C7095E20DA1}"/>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DCA25328-95CF-4303-B3AF-F51D43AFFDF0}"/>
              </a:ext>
            </a:extLst>
          </p:cNvPr>
          <p:cNvSpPr>
            <a:spLocks noGrp="1"/>
          </p:cNvSpPr>
          <p:nvPr>
            <p:ph type="sldNum" sz="quarter" idx="12"/>
          </p:nvPr>
        </p:nvSpPr>
        <p:spPr/>
        <p:txBody>
          <a:bodyPr/>
          <a:lstStyle/>
          <a:p>
            <a:fld id="{B05E28C3-DCD8-4311-8C78-8514E49EB759}" type="slidenum">
              <a:rPr lang="de-CH" smtClean="0"/>
              <a:t>2</a:t>
            </a:fld>
            <a:endParaRPr lang="de-CH"/>
          </a:p>
        </p:txBody>
      </p:sp>
      <p:sp>
        <p:nvSpPr>
          <p:cNvPr id="6" name="Title 2">
            <a:extLst>
              <a:ext uri="{FF2B5EF4-FFF2-40B4-BE49-F238E27FC236}">
                <a16:creationId xmlns:a16="http://schemas.microsoft.com/office/drawing/2014/main" id="{6FC3416E-9FE1-4A83-B828-C101586CBD1C}"/>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lang="de-CH" kern="0" dirty="0">
                <a:solidFill>
                  <a:srgbClr val="FFFFFF"/>
                </a:solidFill>
                <a:latin typeface="Uxum Grotesque Bold" panose="00000800000000000000" pitchFamily="50" charset="0"/>
                <a:cs typeface="Calibri" panose="020F0502020204030204" pitchFamily="34" charset="0"/>
              </a:rPr>
              <a:t>Ablauf des Workshops</a:t>
            </a: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	</a:t>
            </a:r>
          </a:p>
        </p:txBody>
      </p:sp>
      <p:graphicFrame>
        <p:nvGraphicFramePr>
          <p:cNvPr id="8" name="Table 5">
            <a:extLst>
              <a:ext uri="{FF2B5EF4-FFF2-40B4-BE49-F238E27FC236}">
                <a16:creationId xmlns:a16="http://schemas.microsoft.com/office/drawing/2014/main" id="{F15E9283-7AE4-41B8-86A3-02948C02A2A2}"/>
              </a:ext>
            </a:extLst>
          </p:cNvPr>
          <p:cNvGraphicFramePr>
            <a:graphicFrameLocks noGrp="1"/>
          </p:cNvGraphicFramePr>
          <p:nvPr>
            <p:extLst>
              <p:ext uri="{D42A27DB-BD31-4B8C-83A1-F6EECF244321}">
                <p14:modId xmlns:p14="http://schemas.microsoft.com/office/powerpoint/2010/main" val="4143272907"/>
              </p:ext>
            </p:extLst>
          </p:nvPr>
        </p:nvGraphicFramePr>
        <p:xfrm>
          <a:off x="109537" y="873767"/>
          <a:ext cx="11972926" cy="4924210"/>
        </p:xfrm>
        <a:graphic>
          <a:graphicData uri="http://schemas.openxmlformats.org/drawingml/2006/table">
            <a:tbl>
              <a:tblPr firstRow="1" bandRow="1"/>
              <a:tblGrid>
                <a:gridCol w="1090613">
                  <a:extLst>
                    <a:ext uri="{9D8B030D-6E8A-4147-A177-3AD203B41FA5}">
                      <a16:colId xmlns:a16="http://schemas.microsoft.com/office/drawing/2014/main" val="20000"/>
                    </a:ext>
                  </a:extLst>
                </a:gridCol>
                <a:gridCol w="10882313">
                  <a:extLst>
                    <a:ext uri="{9D8B030D-6E8A-4147-A177-3AD203B41FA5}">
                      <a16:colId xmlns:a16="http://schemas.microsoft.com/office/drawing/2014/main" val="20001"/>
                    </a:ext>
                  </a:extLst>
                </a:gridCol>
              </a:tblGrid>
              <a:tr h="30253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fontAlgn="b"/>
                      <a:r>
                        <a:rPr lang="de-CH" sz="1400" b="0" u="none" strike="noStrike" dirty="0">
                          <a:latin typeface="CircularStd-bold" panose="020B0804020101010102" pitchFamily="34" charset="0"/>
                          <a:cs typeface="CircularStd-bold" panose="020B0804020101010102" pitchFamily="34" charset="0"/>
                        </a:rPr>
                        <a:t> Zeit</a:t>
                      </a:r>
                      <a:endParaRPr lang="de-CH" sz="1400" b="0" i="0" u="none" strike="noStrike" dirty="0">
                        <a:solidFill>
                          <a:schemeClr val="bg1"/>
                        </a:solidFill>
                        <a:latin typeface="CircularStd-bold" panose="020B0804020101010102" pitchFamily="34" charset="0"/>
                        <a:cs typeface="CircularStd-bold" panose="020B0804020101010102"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solidFill>
                      <a:srgbClr val="D7544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fontAlgn="b"/>
                      <a:r>
                        <a:rPr lang="de-CH" sz="1400" b="0" u="none" strike="noStrike" dirty="0">
                          <a:latin typeface="CircularStd-bold" panose="020B0804020101010102" pitchFamily="34" charset="0"/>
                          <a:cs typeface="CircularStd-bold" panose="020B0804020101010102" pitchFamily="34" charset="0"/>
                        </a:rPr>
                        <a:t> Programm</a:t>
                      </a:r>
                      <a:endParaRPr lang="de-CH" sz="1400" b="0" i="0" u="none" strike="noStrike" dirty="0">
                        <a:solidFill>
                          <a:schemeClr val="bg1"/>
                        </a:solidFill>
                        <a:latin typeface="CircularStd-bold" panose="020B0804020101010102" pitchFamily="34" charset="0"/>
                        <a:cs typeface="CircularStd-bold" panose="020B0804020101010102" pitchFamily="34" charset="0"/>
                      </a:endParaRP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solidFill>
                      <a:srgbClr val="D7544B"/>
                    </a:solidFill>
                  </a:tcPr>
                </a:tc>
                <a:extLst>
                  <a:ext uri="{0D108BD9-81ED-4DB2-BD59-A6C34878D82A}">
                    <a16:rowId xmlns:a16="http://schemas.microsoft.com/office/drawing/2014/main" val="10000"/>
                  </a:ext>
                </a:extLst>
              </a:tr>
              <a:tr h="38366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b="0" i="0" u="none" strike="noStrike" dirty="0">
                          <a:solidFill>
                            <a:srgbClr val="000000"/>
                          </a:solidFill>
                          <a:latin typeface="CircularStd" panose="020B0604020101020102" pitchFamily="34" charset="0"/>
                          <a:cs typeface="CircularStd" panose="020B0604020101020102" pitchFamily="34" charset="0"/>
                        </a:rPr>
                        <a:t> 09.00 Uhr</a:t>
                      </a: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u="none" strike="noStrike" dirty="0">
                          <a:latin typeface="CircularStd" panose="020B0604020101020102" pitchFamily="34" charset="0"/>
                          <a:cs typeface="CircularStd" panose="020B0604020101020102" pitchFamily="34" charset="0"/>
                        </a:rPr>
                        <a:t> Begrüssung, Vorstellung, Präsentation des Tagesablaufs</a:t>
                      </a:r>
                      <a:endParaRPr lang="de-CH" sz="1400" b="0" i="0" u="none" strike="noStrike" dirty="0">
                        <a:solidFill>
                          <a:srgbClr val="000000"/>
                        </a:solidFill>
                        <a:latin typeface="CircularStd" panose="020B0604020101020102" pitchFamily="34" charset="0"/>
                        <a:cs typeface="CircularStd" panose="020B0604020101020102" pitchFamily="34" charset="0"/>
                      </a:endParaRP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04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u="none" strike="noStrike" dirty="0">
                          <a:latin typeface="CircularStd" panose="020B0604020101020102" pitchFamily="34" charset="0"/>
                          <a:cs typeface="CircularStd" panose="020B0604020101020102" pitchFamily="34" charset="0"/>
                        </a:rPr>
                        <a:t> 09.30 Uhr</a:t>
                      </a:r>
                      <a:endParaRPr lang="de-CH" sz="1400" b="0" i="0" u="none" strike="noStrike" dirty="0">
                        <a:solidFill>
                          <a:srgbClr val="000000"/>
                        </a:solidFill>
                        <a:latin typeface="CircularStd" panose="020B0604020101020102" pitchFamily="34" charset="0"/>
                        <a:cs typeface="CircularStd" panose="020B0604020101020102"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73062" marR="0" indent="-285750" algn="l" defTabSz="457200" rtl="0" eaLnBrk="1" fontAlgn="b" latinLnBrk="0" hangingPunct="1">
                        <a:lnSpc>
                          <a:spcPct val="100000"/>
                        </a:lnSpc>
                        <a:spcBef>
                          <a:spcPts val="0"/>
                        </a:spcBef>
                        <a:spcAft>
                          <a:spcPts val="0"/>
                        </a:spcAft>
                        <a:buClrTx/>
                        <a:buSzTx/>
                        <a:buFont typeface="Symbol" panose="05050102010706020507" pitchFamily="18" charset="2"/>
                        <a:buChar char="·"/>
                        <a:tabLst/>
                        <a:defRPr/>
                      </a:pPr>
                      <a:r>
                        <a:rPr lang="de-CH" sz="1400" u="none" strike="noStrike" dirty="0">
                          <a:latin typeface="CircularStd" panose="020B0604020101020102" pitchFamily="34" charset="0"/>
                          <a:cs typeface="CircularStd" panose="020B0604020101020102" pitchFamily="34" charset="0"/>
                        </a:rPr>
                        <a:t>Rundgang durch die HR-Abteilung und Erläuterung der Aufgaben eine HR-Fachmanns (20 Min.)</a:t>
                      </a:r>
                    </a:p>
                    <a:p>
                      <a:pPr marL="373062" marR="0" indent="-285750" algn="l" defTabSz="457200" rtl="0" eaLnBrk="1" fontAlgn="b" latinLnBrk="0" hangingPunct="1">
                        <a:lnSpc>
                          <a:spcPct val="100000"/>
                        </a:lnSpc>
                        <a:spcBef>
                          <a:spcPts val="0"/>
                        </a:spcBef>
                        <a:spcAft>
                          <a:spcPts val="0"/>
                        </a:spcAft>
                        <a:buClrTx/>
                        <a:buSzTx/>
                        <a:buFont typeface="Symbol" panose="05050102010706020507" pitchFamily="18" charset="2"/>
                        <a:buChar char="·"/>
                        <a:tabLst/>
                        <a:defRPr/>
                      </a:pPr>
                      <a:r>
                        <a:rPr lang="de-CH" sz="1400" u="none" strike="noStrike" dirty="0">
                          <a:latin typeface="CircularStd" panose="020B0604020101020102" pitchFamily="34" charset="0"/>
                          <a:cs typeface="CircularStd" panose="020B0604020101020102" pitchFamily="34" charset="0"/>
                        </a:rPr>
                        <a:t>Personalrekrutierung: Diskussion anhand von Bildern (20 Min.)</a:t>
                      </a:r>
                    </a:p>
                    <a:p>
                      <a:pPr marL="373062" marR="0" indent="-285750" algn="l" defTabSz="457200" rtl="0" eaLnBrk="1" fontAlgn="b" latinLnBrk="0" hangingPunct="1">
                        <a:lnSpc>
                          <a:spcPct val="100000"/>
                        </a:lnSpc>
                        <a:spcBef>
                          <a:spcPts val="0"/>
                        </a:spcBef>
                        <a:spcAft>
                          <a:spcPts val="0"/>
                        </a:spcAft>
                        <a:buClrTx/>
                        <a:buSzTx/>
                        <a:buFont typeface="Symbol" panose="05050102010706020507" pitchFamily="18" charset="2"/>
                        <a:buChar char="·"/>
                        <a:tabLst/>
                        <a:defRPr/>
                      </a:pPr>
                      <a:r>
                        <a:rPr lang="de-CH" sz="1400" u="none" strike="noStrike" dirty="0">
                          <a:latin typeface="CircularStd" panose="020B0604020101020102" pitchFamily="34" charset="0"/>
                          <a:cs typeface="CircularStd" panose="020B0604020101020102" pitchFamily="34" charset="0"/>
                        </a:rPr>
                        <a:t>Selektion von Bewerbungen: Übung in Gruppen, Austausch im Plenum (35 Min.)</a:t>
                      </a: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1279">
                <a:tc>
                  <a:txBody>
                    <a:bodyPr/>
                    <a:lstStyle/>
                    <a:p>
                      <a:pPr algn="l" fontAlgn="b"/>
                      <a:r>
                        <a:rPr lang="de-CH" sz="1400" b="0" i="0" u="none" strike="noStrike" dirty="0">
                          <a:solidFill>
                            <a:srgbClr val="000000"/>
                          </a:solidFill>
                          <a:latin typeface="CircularStd" panose="020B0604020101020102" pitchFamily="34" charset="0"/>
                          <a:cs typeface="CircularStd" panose="020B0604020101020102" pitchFamily="34" charset="0"/>
                        </a:rPr>
                        <a:t> 10.45 Uhr</a:t>
                      </a: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de-CH" sz="1400" b="0" i="0" u="none" strike="noStrike" dirty="0">
                          <a:solidFill>
                            <a:srgbClr val="000000"/>
                          </a:solidFill>
                          <a:latin typeface="CircularStd" panose="020B0604020101020102" pitchFamily="34" charset="0"/>
                          <a:cs typeface="CircularStd" panose="020B0604020101020102" pitchFamily="34" charset="0"/>
                        </a:rPr>
                        <a:t> Pause</a:t>
                      </a: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489052"/>
                  </a:ext>
                </a:extLst>
              </a:tr>
              <a:tr h="32127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u="none" strike="noStrike" dirty="0">
                          <a:latin typeface="CircularStd" panose="020B0604020101020102" pitchFamily="34" charset="0"/>
                          <a:cs typeface="CircularStd" panose="020B0604020101020102" pitchFamily="34" charset="0"/>
                        </a:rPr>
                        <a:t> 11.00 Uhr</a:t>
                      </a:r>
                      <a:endParaRPr lang="de-CH" sz="1400" b="0" i="0" u="none" strike="noStrike" dirty="0">
                        <a:solidFill>
                          <a:srgbClr val="000000"/>
                        </a:solidFill>
                        <a:latin typeface="CircularStd" panose="020B0604020101020102" pitchFamily="34" charset="0"/>
                        <a:cs typeface="CircularStd" panose="020B0604020101020102"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u="none" strike="noStrike" dirty="0">
                          <a:latin typeface="CircularStd" panose="020B0604020101020102" pitchFamily="34" charset="0"/>
                          <a:cs typeface="CircularStd" panose="020B0604020101020102" pitchFamily="34" charset="0"/>
                        </a:rPr>
                        <a:t> Beratung von Mitarbeitenden: Input und Übung in Gruppen (60 Min.)</a:t>
                      </a:r>
                      <a:endParaRPr lang="de-CH" sz="1400" b="0" i="0" u="none" strike="noStrike" dirty="0">
                        <a:solidFill>
                          <a:srgbClr val="000000"/>
                        </a:solidFill>
                        <a:latin typeface="CircularStd" panose="020B0604020101020102" pitchFamily="34" charset="0"/>
                        <a:cs typeface="CircularStd" panose="020B0604020101020102" pitchFamily="34" charset="0"/>
                      </a:endParaRP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1279">
                <a:tc>
                  <a:txBody>
                    <a:bodyPr/>
                    <a:lstStyle/>
                    <a:p>
                      <a:pPr algn="l" fontAlgn="b"/>
                      <a:r>
                        <a:rPr lang="de-CH" sz="1400" b="0" i="0" u="none" strike="noStrike" dirty="0">
                          <a:solidFill>
                            <a:srgbClr val="000000"/>
                          </a:solidFill>
                          <a:latin typeface="CircularStd" panose="020B0604020101020102" pitchFamily="34" charset="0"/>
                          <a:cs typeface="CircularStd" panose="020B0604020101020102" pitchFamily="34" charset="0"/>
                        </a:rPr>
                        <a:t> 12.00 Uhr</a:t>
                      </a: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de-CH" sz="1400" b="0" i="0" u="none" strike="noStrike" dirty="0">
                          <a:solidFill>
                            <a:srgbClr val="000000"/>
                          </a:solidFill>
                          <a:latin typeface="CircularStd" panose="020B0604020101020102" pitchFamily="34" charset="0"/>
                          <a:cs typeface="CircularStd" panose="020B0604020101020102" pitchFamily="34" charset="0"/>
                        </a:rPr>
                        <a:t> Mittagessen in der Kantine</a:t>
                      </a: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5493342"/>
                  </a:ext>
                </a:extLst>
              </a:tr>
              <a:tr h="11959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b="0" u="none" strike="noStrike" dirty="0">
                          <a:latin typeface="CircularStd" panose="020B0604020101020102" pitchFamily="34" charset="0"/>
                          <a:cs typeface="CircularStd" panose="020B0604020101020102" pitchFamily="34" charset="0"/>
                        </a:rPr>
                        <a:t> 13.00 Uhr</a:t>
                      </a:r>
                      <a:endParaRPr lang="de-CH" sz="1400" b="0" i="0" u="none" strike="noStrike" dirty="0">
                        <a:solidFill>
                          <a:srgbClr val="000000"/>
                        </a:solidFill>
                        <a:latin typeface="CircularStd" panose="020B0604020101020102" pitchFamily="34" charset="0"/>
                        <a:cs typeface="CircularStd" panose="020B0604020101020102"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b="0" u="none" strike="noStrike" dirty="0">
                          <a:latin typeface="CircularStd" panose="020B0604020101020102" pitchFamily="34" charset="0"/>
                          <a:cs typeface="CircularStd" panose="020B0604020101020102" pitchFamily="34" charset="0"/>
                        </a:rPr>
                        <a:t> Bewerbungsgespräche</a:t>
                      </a:r>
                    </a:p>
                    <a:p>
                      <a:pPr marL="373062" marR="0" indent="-285750" algn="l" defTabSz="457200" rtl="0" eaLnBrk="1" fontAlgn="b" latinLnBrk="0" hangingPunct="1">
                        <a:lnSpc>
                          <a:spcPct val="100000"/>
                        </a:lnSpc>
                        <a:spcBef>
                          <a:spcPts val="0"/>
                        </a:spcBef>
                        <a:spcAft>
                          <a:spcPts val="0"/>
                        </a:spcAft>
                        <a:buClrTx/>
                        <a:buSzTx/>
                        <a:buFont typeface="Symbol" panose="05050102010706020507" pitchFamily="18" charset="2"/>
                        <a:buChar char="·"/>
                        <a:tabLst/>
                        <a:defRPr/>
                      </a:pPr>
                      <a:r>
                        <a:rPr lang="de-CH" sz="1400" u="none" strike="noStrike" kern="1200" dirty="0">
                          <a:solidFill>
                            <a:schemeClr val="dk1"/>
                          </a:solidFill>
                          <a:latin typeface="CircularStd" panose="020B0604020101020102" pitchFamily="34" charset="0"/>
                          <a:ea typeface="+mn-ea"/>
                          <a:cs typeface="CircularStd" panose="020B0604020101020102" pitchFamily="34" charset="0"/>
                        </a:rPr>
                        <a:t>Input und Diskussion (20 Min.)</a:t>
                      </a:r>
                    </a:p>
                    <a:p>
                      <a:pPr marL="373062" marR="0" indent="-285750" algn="l" defTabSz="457200" rtl="0" eaLnBrk="1" fontAlgn="b" latinLnBrk="0" hangingPunct="1">
                        <a:lnSpc>
                          <a:spcPct val="100000"/>
                        </a:lnSpc>
                        <a:spcBef>
                          <a:spcPts val="0"/>
                        </a:spcBef>
                        <a:spcAft>
                          <a:spcPts val="0"/>
                        </a:spcAft>
                        <a:buClrTx/>
                        <a:buSzTx/>
                        <a:buFont typeface="Symbol" panose="05050102010706020507" pitchFamily="18" charset="2"/>
                        <a:buChar char="·"/>
                        <a:tabLst/>
                        <a:defRPr/>
                      </a:pPr>
                      <a:r>
                        <a:rPr lang="de-CH" sz="1400" u="none" strike="noStrike" kern="1200" dirty="0">
                          <a:solidFill>
                            <a:schemeClr val="dk1"/>
                          </a:solidFill>
                          <a:latin typeface="CircularStd" panose="020B0604020101020102" pitchFamily="34" charset="0"/>
                          <a:ea typeface="+mn-ea"/>
                          <a:cs typeface="CircularStd" panose="020B0604020101020102" pitchFamily="34" charset="0"/>
                        </a:rPr>
                        <a:t>Vorbereitung Rollenspiel (15 Min.)</a:t>
                      </a:r>
                    </a:p>
                    <a:p>
                      <a:pPr marL="373062" marR="0" indent="-285750" algn="l" defTabSz="457200" rtl="0" eaLnBrk="1" fontAlgn="b" latinLnBrk="0" hangingPunct="1">
                        <a:lnSpc>
                          <a:spcPct val="100000"/>
                        </a:lnSpc>
                        <a:spcBef>
                          <a:spcPts val="0"/>
                        </a:spcBef>
                        <a:spcAft>
                          <a:spcPts val="0"/>
                        </a:spcAft>
                        <a:buClrTx/>
                        <a:buSzTx/>
                        <a:buFont typeface="Symbol" panose="05050102010706020507" pitchFamily="18" charset="2"/>
                        <a:buChar char="·"/>
                        <a:tabLst/>
                        <a:defRPr/>
                      </a:pPr>
                      <a:r>
                        <a:rPr lang="de-CH" sz="1400" u="none" strike="noStrike" kern="1200" dirty="0">
                          <a:solidFill>
                            <a:schemeClr val="dk1"/>
                          </a:solidFill>
                          <a:latin typeface="CircularStd" panose="020B0604020101020102" pitchFamily="34" charset="0"/>
                          <a:ea typeface="+mn-ea"/>
                          <a:cs typeface="CircularStd" panose="020B0604020101020102" pitchFamily="34" charset="0"/>
                        </a:rPr>
                        <a:t>Rollenspiel Bewerbungsgespräche (4 </a:t>
                      </a:r>
                      <a:r>
                        <a:rPr lang="de-CH" sz="1400" u="none" strike="noStrike" kern="1200">
                          <a:solidFill>
                            <a:schemeClr val="dk1"/>
                          </a:solidFill>
                          <a:latin typeface="CircularStd" panose="020B0604020101020102" pitchFamily="34" charset="0"/>
                          <a:ea typeface="+mn-ea"/>
                          <a:cs typeface="CircularStd" panose="020B0604020101020102" pitchFamily="34" charset="0"/>
                        </a:rPr>
                        <a:t>x 15 </a:t>
                      </a:r>
                      <a:r>
                        <a:rPr lang="de-CH" sz="1400" u="none" strike="noStrike" kern="1200" dirty="0">
                          <a:solidFill>
                            <a:schemeClr val="dk1"/>
                          </a:solidFill>
                          <a:latin typeface="CircularStd" panose="020B0604020101020102" pitchFamily="34" charset="0"/>
                          <a:ea typeface="+mn-ea"/>
                          <a:cs typeface="CircularStd" panose="020B0604020101020102" pitchFamily="34" charset="0"/>
                        </a:rPr>
                        <a:t>Min. + 5 Min Wegzeit)</a:t>
                      </a:r>
                    </a:p>
                    <a:p>
                      <a:pPr marL="373062" marR="0" indent="-285750" algn="l" defTabSz="457200" rtl="0" eaLnBrk="1" fontAlgn="b" latinLnBrk="0" hangingPunct="1">
                        <a:lnSpc>
                          <a:spcPct val="100000"/>
                        </a:lnSpc>
                        <a:spcBef>
                          <a:spcPts val="0"/>
                        </a:spcBef>
                        <a:spcAft>
                          <a:spcPts val="0"/>
                        </a:spcAft>
                        <a:buClrTx/>
                        <a:buSzTx/>
                        <a:buFont typeface="Symbol" panose="05050102010706020507" pitchFamily="18" charset="2"/>
                        <a:buChar char="·"/>
                        <a:tabLst/>
                        <a:defRPr/>
                      </a:pPr>
                      <a:r>
                        <a:rPr lang="de-CH" sz="1400" u="none" strike="noStrike" kern="1200" dirty="0">
                          <a:solidFill>
                            <a:schemeClr val="dk1"/>
                          </a:solidFill>
                          <a:latin typeface="CircularStd" panose="020B0604020101020102" pitchFamily="34" charset="0"/>
                          <a:ea typeface="+mn-ea"/>
                          <a:cs typeface="CircularStd" panose="020B0604020101020102" pitchFamily="34" charset="0"/>
                        </a:rPr>
                        <a:t>Auswertung (10 Min.)</a:t>
                      </a: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49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u="none" strike="noStrike" dirty="0">
                          <a:latin typeface="CircularStd" panose="020B0604020101020102" pitchFamily="34" charset="0"/>
                          <a:cs typeface="CircularStd" panose="020B0604020101020102" pitchFamily="34" charset="0"/>
                        </a:rPr>
                        <a:t> 14.50 Uhr</a:t>
                      </a:r>
                      <a:endParaRPr lang="de-CH" sz="1400" b="0" i="0" u="none" strike="noStrike" dirty="0">
                        <a:solidFill>
                          <a:srgbClr val="000000"/>
                        </a:solidFill>
                        <a:latin typeface="CircularStd" panose="020B0604020101020102" pitchFamily="34" charset="0"/>
                        <a:cs typeface="CircularStd" panose="020B0604020101020102"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u="none" strike="noStrike" dirty="0">
                          <a:latin typeface="CircularStd" panose="020B0604020101020102" pitchFamily="34" charset="0"/>
                          <a:cs typeface="CircularStd" panose="020B0604020101020102" pitchFamily="34" charset="0"/>
                        </a:rPr>
                        <a:t> Abschluss (25 Min.)</a:t>
                      </a:r>
                      <a:endParaRPr lang="de-CH" sz="1400" b="0" i="0" u="none" strike="noStrike" dirty="0">
                        <a:solidFill>
                          <a:srgbClr val="000000"/>
                        </a:solidFill>
                        <a:latin typeface="CircularStd" panose="020B0604020101020102" pitchFamily="34" charset="0"/>
                        <a:cs typeface="CircularStd" panose="020B0604020101020102" pitchFamily="34" charset="0"/>
                      </a:endParaRP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86275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b="0" i="0" u="none" strike="noStrike" dirty="0">
                          <a:solidFill>
                            <a:srgbClr val="000000"/>
                          </a:solidFill>
                          <a:latin typeface="CircularStd" panose="020B0604020101020102" pitchFamily="34" charset="0"/>
                          <a:cs typeface="CircularStd" panose="020B0604020101020102" pitchFamily="34" charset="0"/>
                        </a:rPr>
                        <a:t> 15.15 Uhr</a:t>
                      </a:r>
                    </a:p>
                  </a:txBody>
                  <a:tcPr marL="7620" marR="7620" marT="7620" marB="0" anchor="ctr">
                    <a:lnL w="12700" cap="flat" cmpd="sng" algn="ctr">
                      <a:no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de-CH" sz="1400" b="0" i="0" u="none" strike="noStrike" dirty="0">
                          <a:solidFill>
                            <a:srgbClr val="000000"/>
                          </a:solidFill>
                          <a:latin typeface="CircularStd" panose="020B0604020101020102" pitchFamily="34" charset="0"/>
                          <a:cs typeface="CircularStd" panose="020B0604020101020102" pitchFamily="34" charset="0"/>
                        </a:rPr>
                        <a:t> Interview mit Mitarbeitenden oder Lernenden</a:t>
                      </a:r>
                    </a:p>
                  </a:txBody>
                  <a:tcPr marL="7620" marR="7620" marT="7620" marB="0" anchor="ctr">
                    <a:lnL w="12700" cap="flat" cmpd="sng" algn="ctr">
                      <a:solidFill>
                        <a:srgbClr val="D7544B"/>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3375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BBD630E-3200-409C-858E-50A2F82F5718}"/>
              </a:ext>
            </a:extLst>
          </p:cNvPr>
          <p:cNvSpPr txBox="1">
            <a:spLocks/>
          </p:cNvSpPr>
          <p:nvPr/>
        </p:nvSpPr>
        <p:spPr bwMode="gray">
          <a:xfrm>
            <a:off x="2"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cs typeface="Calibri" panose="020F0502020204030204" pitchFamily="34" charset="0"/>
              </a:rPr>
              <a:t>Projektbeschreibung</a:t>
            </a:r>
          </a:p>
        </p:txBody>
      </p:sp>
      <p:sp>
        <p:nvSpPr>
          <p:cNvPr id="7" name="Content Placeholder 1">
            <a:extLst>
              <a:ext uri="{FF2B5EF4-FFF2-40B4-BE49-F238E27FC236}">
                <a16:creationId xmlns:a16="http://schemas.microsoft.com/office/drawing/2014/main" id="{62A4F6E9-90D4-4B74-91CA-B72DF32EBCEC}"/>
              </a:ext>
            </a:extLst>
          </p:cNvPr>
          <p:cNvSpPr txBox="1">
            <a:spLocks/>
          </p:cNvSpPr>
          <p:nvPr/>
        </p:nvSpPr>
        <p:spPr bwMode="auto">
          <a:xfrm>
            <a:off x="251521" y="836712"/>
            <a:ext cx="11378504" cy="5184576"/>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baseline="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600"/>
              </a:spcAft>
              <a:buClrTx/>
              <a:buSzTx/>
              <a:buNone/>
              <a:tabLst/>
              <a:defRPr/>
            </a:pPr>
            <a:r>
              <a:rPr kumimoji="0" lang="de-CH" sz="1800" b="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Möchtest du erfahren, wie die Arbeit von HR-Fachmännern in einer grossen internationalen Firma aussieht? Dann mach mit! An unserem Zukunftstag erfährst du zum Beispiel, wie wir neue Mitarbeitende finden und wie die Bewerbungsgespräche ablaufen. Wir freuen uns auf deine Anmeldung.</a:t>
            </a:r>
          </a:p>
          <a:p>
            <a:pPr marL="0" marR="0" lvl="0" indent="0" algn="l" defTabSz="171450" rtl="0" eaLnBrk="1" fontAlgn="base" latinLnBrk="0" hangingPunct="1">
              <a:lnSpc>
                <a:spcPct val="100000"/>
              </a:lnSpc>
              <a:spcBef>
                <a:spcPct val="0"/>
              </a:spcBef>
              <a:spcAft>
                <a:spcPts val="600"/>
              </a:spcAft>
              <a:buClrTx/>
              <a:buSzTx/>
              <a:buNone/>
              <a:tabLst/>
              <a:defRPr/>
            </a:pPr>
            <a:endParaRPr lang="de-CH" kern="0" dirty="0">
              <a:solidFill>
                <a:srgbClr val="000000"/>
              </a:solidFill>
              <a:latin typeface="CircularStd" panose="020B0604020101020102" pitchFamily="34" charset="0"/>
              <a:cs typeface="CircularStd" panose="020B0604020101020102" pitchFamily="34" charset="0"/>
            </a:endParaRPr>
          </a:p>
          <a:p>
            <a:pPr marL="0" indent="0">
              <a:buClrTx/>
              <a:buNone/>
              <a:defRPr/>
            </a:pPr>
            <a:r>
              <a:rPr kumimoji="0" lang="de-CH" b="0" i="0" u="none" strike="noStrike" kern="0" cap="none" spc="0" normalizeH="0" baseline="0" noProof="0" dirty="0">
                <a:ln>
                  <a:noFill/>
                </a:ln>
                <a:solidFill>
                  <a:srgbClr val="000000"/>
                </a:solidFill>
                <a:effectLst/>
                <a:uLnTx/>
                <a:uFillTx/>
                <a:latin typeface="Uxum Grotesque Bold" panose="00000800000000000000" pitchFamily="50" charset="0"/>
                <a:cs typeface="CircularStd" panose="020B0604020101020102" pitchFamily="34" charset="0"/>
              </a:rPr>
              <a:t>Aktivität am Morgen</a:t>
            </a:r>
          </a:p>
          <a:p>
            <a:pPr>
              <a:buClrTx/>
              <a:buFont typeface="Symbol" panose="05050102010706020507" pitchFamily="18" charset="2"/>
              <a:buChar char="·"/>
              <a:defRPr/>
            </a:pPr>
            <a:r>
              <a:rPr lang="de-CH" sz="1800" kern="0" dirty="0">
                <a:solidFill>
                  <a:srgbClr val="000000"/>
                </a:solidFill>
                <a:latin typeface="CircularStd" panose="020B0604020101020102" pitchFamily="34" charset="0"/>
                <a:cs typeface="CircularStd" panose="020B0604020101020102" pitchFamily="34" charset="0"/>
              </a:rPr>
              <a:t>Rundgang</a:t>
            </a:r>
          </a:p>
          <a:p>
            <a:pPr>
              <a:buClrTx/>
              <a:buFont typeface="Symbol" panose="05050102010706020507" pitchFamily="18" charset="2"/>
              <a:buChar char="·"/>
              <a:defRPr/>
            </a:pPr>
            <a:r>
              <a:rPr lang="de-CH" sz="1800" kern="0" dirty="0">
                <a:solidFill>
                  <a:srgbClr val="000000"/>
                </a:solidFill>
                <a:latin typeface="CircularStd" panose="020B0604020101020102" pitchFamily="34" charset="0"/>
                <a:cs typeface="CircularStd" panose="020B0604020101020102" pitchFamily="34" charset="0"/>
              </a:rPr>
              <a:t>Wie finden wir Mitarbeitende? Bilder werden ausgesucht und diskutiert</a:t>
            </a:r>
          </a:p>
          <a:p>
            <a:pPr>
              <a:buClrTx/>
              <a:buFont typeface="Symbol" panose="05050102010706020507" pitchFamily="18" charset="2"/>
              <a:buChar char="·"/>
              <a:defRPr/>
            </a:pPr>
            <a:r>
              <a:rPr lang="de-CH" sz="1800" kern="0" dirty="0">
                <a:solidFill>
                  <a:srgbClr val="000000"/>
                </a:solidFill>
                <a:latin typeface="CircularStd" panose="020B0604020101020102" pitchFamily="34" charset="0"/>
                <a:cs typeface="CircularStd" panose="020B0604020101020102" pitchFamily="34" charset="0"/>
              </a:rPr>
              <a:t>Selektion von Bewerbungen</a:t>
            </a:r>
          </a:p>
          <a:p>
            <a:pPr>
              <a:buClrTx/>
              <a:buFont typeface="Symbol" panose="05050102010706020507" pitchFamily="18" charset="2"/>
              <a:buChar char="·"/>
              <a:defRPr/>
            </a:pPr>
            <a:r>
              <a:rPr kumimoji="0" lang="de-CH" sz="1800" b="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rPr>
              <a:t>Beratung von Mitarbeitenden</a:t>
            </a:r>
          </a:p>
          <a:p>
            <a:pPr>
              <a:buClrTx/>
              <a:defRPr/>
            </a:pPr>
            <a:endParaRPr lang="de-CH" kern="0" dirty="0">
              <a:solidFill>
                <a:srgbClr val="000000"/>
              </a:solidFill>
              <a:latin typeface="CircularStd" panose="020B0604020101020102" pitchFamily="34" charset="0"/>
              <a:cs typeface="CircularStd" panose="020B0604020101020102" pitchFamily="34" charset="0"/>
            </a:endParaRPr>
          </a:p>
          <a:p>
            <a:pPr marL="0" indent="0">
              <a:buClrTx/>
              <a:buNone/>
              <a:defRPr/>
            </a:pPr>
            <a:r>
              <a:rPr lang="de-CH" kern="0" dirty="0">
                <a:solidFill>
                  <a:srgbClr val="000000"/>
                </a:solidFill>
                <a:latin typeface="Uxum Grotesque Bold" panose="00000800000000000000" pitchFamily="50" charset="0"/>
                <a:cs typeface="CircularStd" panose="020B0604020101020102" pitchFamily="34" charset="0"/>
              </a:rPr>
              <a:t>Aktivität am Nachmittag</a:t>
            </a:r>
          </a:p>
          <a:p>
            <a:pPr>
              <a:buClrTx/>
              <a:buFont typeface="Symbol" panose="05050102010706020507" pitchFamily="18" charset="2"/>
              <a:buChar char="·"/>
              <a:defRPr/>
            </a:pPr>
            <a:r>
              <a:rPr lang="de-CH" sz="1800" kern="0" dirty="0">
                <a:solidFill>
                  <a:srgbClr val="000000"/>
                </a:solidFill>
                <a:latin typeface="CircularStd" panose="020B0604020101020102" pitchFamily="34" charset="0"/>
                <a:cs typeface="CircularStd" panose="020B0604020101020102" pitchFamily="34" charset="0"/>
              </a:rPr>
              <a:t>Bewerbungsgespräch Vorbereitung</a:t>
            </a:r>
          </a:p>
          <a:p>
            <a:pPr>
              <a:buClrTx/>
              <a:buFont typeface="Symbol" panose="05050102010706020507" pitchFamily="18" charset="2"/>
              <a:buChar char="·"/>
              <a:defRPr/>
            </a:pPr>
            <a:r>
              <a:rPr lang="de-CH" sz="1800" kern="0" dirty="0">
                <a:solidFill>
                  <a:srgbClr val="000000"/>
                </a:solidFill>
                <a:latin typeface="CircularStd" panose="020B0604020101020102" pitchFamily="34" charset="0"/>
                <a:cs typeface="CircularStd" panose="020B0604020101020102" pitchFamily="34" charset="0"/>
              </a:rPr>
              <a:t>Als HR-Fachmann selbst Bewerbungsgespräche führen</a:t>
            </a:r>
          </a:p>
          <a:p>
            <a:pPr>
              <a:buClrTx/>
              <a:buFont typeface="Symbol" panose="05050102010706020507" pitchFamily="18" charset="2"/>
              <a:buChar char="·"/>
              <a:defRPr/>
            </a:pPr>
            <a:r>
              <a:rPr lang="de-CH" sz="1800" kern="0" dirty="0">
                <a:solidFill>
                  <a:srgbClr val="000000"/>
                </a:solidFill>
                <a:latin typeface="CircularStd" panose="020B0604020101020102" pitchFamily="34" charset="0"/>
                <a:cs typeface="CircularStd" panose="020B0604020101020102" pitchFamily="34" charset="0"/>
              </a:rPr>
              <a:t>Auswertung</a:t>
            </a:r>
          </a:p>
          <a:p>
            <a:pPr marL="1317625" marR="0" lvl="3" indent="-203200" algn="l" defTabSz="914400" rtl="0" eaLnBrk="1" fontAlgn="base" latinLnBrk="0" hangingPunct="1">
              <a:lnSpc>
                <a:spcPct val="100000"/>
              </a:lnSpc>
              <a:spcBef>
                <a:spcPct val="0"/>
              </a:spcBef>
              <a:spcAft>
                <a:spcPct val="20000"/>
              </a:spcAft>
              <a:buClrTx/>
              <a:buSzTx/>
              <a:buFont typeface="Symbol" pitchFamily="18" charset="2"/>
              <a:buChar char="-"/>
              <a:tabLst/>
              <a:defRPr/>
            </a:pPr>
            <a:endParaRPr kumimoji="0" lang="de-CH" sz="1600" b="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endParaRPr>
          </a:p>
          <a:p>
            <a:pPr marL="188913" marR="0" lvl="0" indent="-188913" algn="l" defTabSz="171450" rtl="0" eaLnBrk="1" fontAlgn="base" latinLnBrk="0" hangingPunct="1">
              <a:lnSpc>
                <a:spcPct val="100000"/>
              </a:lnSpc>
              <a:spcBef>
                <a:spcPct val="0"/>
              </a:spcBef>
              <a:spcAft>
                <a:spcPts val="600"/>
              </a:spcAft>
              <a:buClr>
                <a:srgbClr val="EE3134"/>
              </a:buClr>
              <a:buSzTx/>
              <a:buFontTx/>
              <a:buChar char="•"/>
              <a:tabLst/>
              <a:defRPr/>
            </a:pPr>
            <a:endParaRPr kumimoji="0" lang="de-CH" sz="2000" b="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endParaRPr>
          </a:p>
          <a:p>
            <a:pPr marL="188913" marR="0" lvl="0" indent="-188913" algn="l" defTabSz="171450" rtl="0" eaLnBrk="1" fontAlgn="base" latinLnBrk="0" hangingPunct="1">
              <a:lnSpc>
                <a:spcPct val="100000"/>
              </a:lnSpc>
              <a:spcBef>
                <a:spcPct val="0"/>
              </a:spcBef>
              <a:spcAft>
                <a:spcPts val="600"/>
              </a:spcAft>
              <a:buClr>
                <a:srgbClr val="EE3134"/>
              </a:buClr>
              <a:buSzTx/>
              <a:buFontTx/>
              <a:buNone/>
              <a:tabLst/>
              <a:defRPr/>
            </a:pPr>
            <a:endParaRPr kumimoji="0" lang="de-CH" sz="2000" b="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endParaRPr>
          </a:p>
        </p:txBody>
      </p:sp>
      <p:sp>
        <p:nvSpPr>
          <p:cNvPr id="8" name="Datumsplatzhalter 7">
            <a:extLst>
              <a:ext uri="{FF2B5EF4-FFF2-40B4-BE49-F238E27FC236}">
                <a16:creationId xmlns:a16="http://schemas.microsoft.com/office/drawing/2014/main" id="{346B7A23-2FC2-4D6A-AFA8-B95F73B4DA70}"/>
              </a:ext>
            </a:extLst>
          </p:cNvPr>
          <p:cNvSpPr>
            <a:spLocks noGrp="1"/>
          </p:cNvSpPr>
          <p:nvPr>
            <p:ph type="dt" sz="half" idx="10"/>
          </p:nvPr>
        </p:nvSpPr>
        <p:spPr/>
        <p:txBody>
          <a:bodyPr/>
          <a:lstStyle/>
          <a:p>
            <a:fld id="{8A0FB248-65E0-4F2B-BA08-4F39688CF1A5}" type="datetime2">
              <a:rPr lang="de-CH" smtClean="0"/>
              <a:pPr/>
              <a:t>Dienstag, 23. Januar 2024</a:t>
            </a:fld>
            <a:endParaRPr lang="de-CH" dirty="0"/>
          </a:p>
        </p:txBody>
      </p:sp>
      <p:sp>
        <p:nvSpPr>
          <p:cNvPr id="9" name="Fußzeilenplatzhalter 8">
            <a:extLst>
              <a:ext uri="{FF2B5EF4-FFF2-40B4-BE49-F238E27FC236}">
                <a16:creationId xmlns:a16="http://schemas.microsoft.com/office/drawing/2014/main" id="{AB7FBCDC-F4AD-4A30-A700-8D5D94C8459C}"/>
              </a:ext>
            </a:extLst>
          </p:cNvPr>
          <p:cNvSpPr>
            <a:spLocks noGrp="1"/>
          </p:cNvSpPr>
          <p:nvPr>
            <p:ph type="ftr" sz="quarter" idx="11"/>
          </p:nvPr>
        </p:nvSpPr>
        <p:spPr/>
        <p:txBody>
          <a:bodyPr/>
          <a:lstStyle/>
          <a:p>
            <a:endParaRPr lang="de-CH" dirty="0"/>
          </a:p>
        </p:txBody>
      </p:sp>
      <p:sp>
        <p:nvSpPr>
          <p:cNvPr id="10" name="Foliennummernplatzhalter 9">
            <a:extLst>
              <a:ext uri="{FF2B5EF4-FFF2-40B4-BE49-F238E27FC236}">
                <a16:creationId xmlns:a16="http://schemas.microsoft.com/office/drawing/2014/main" id="{52BD0923-0652-458F-BDA5-16E96A267469}"/>
              </a:ext>
            </a:extLst>
          </p:cNvPr>
          <p:cNvSpPr>
            <a:spLocks noGrp="1"/>
          </p:cNvSpPr>
          <p:nvPr>
            <p:ph type="sldNum" sz="quarter" idx="12"/>
          </p:nvPr>
        </p:nvSpPr>
        <p:spPr/>
        <p:txBody>
          <a:bodyPr/>
          <a:lstStyle/>
          <a:p>
            <a:fld id="{B05E28C3-DCD8-4311-8C78-8514E49EB759}" type="slidenum">
              <a:rPr lang="de-CH" smtClean="0"/>
              <a:pPr/>
              <a:t>3</a:t>
            </a:fld>
            <a:endParaRPr lang="de-CH" dirty="0"/>
          </a:p>
        </p:txBody>
      </p:sp>
    </p:spTree>
    <p:extLst>
      <p:ext uri="{BB962C8B-B14F-4D97-AF65-F5344CB8AC3E}">
        <p14:creationId xmlns:p14="http://schemas.microsoft.com/office/powerpoint/2010/main" val="394320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E43F8D4-9801-457B-9650-4337AC2713BE}"/>
              </a:ext>
            </a:extLst>
          </p:cNvPr>
          <p:cNvSpPr>
            <a:spLocks noGrp="1"/>
          </p:cNvSpPr>
          <p:nvPr>
            <p:ph type="dt" sz="half" idx="10"/>
          </p:nvPr>
        </p:nvSpPr>
        <p:spPr/>
        <p:txBody>
          <a:bodyPr/>
          <a:lstStyle/>
          <a:p>
            <a:fld id="{B3B2293E-DFF6-47F7-B82A-CFB84AD9176F}" type="datetime2">
              <a:rPr lang="de-CH" smtClean="0">
                <a:latin typeface="CircularStd" panose="020B0604020101020102" pitchFamily="34" charset="0"/>
                <a:cs typeface="CircularStd" panose="020B0604020101020102" pitchFamily="34" charset="0"/>
              </a:rPr>
              <a:t>Dienstag, 23. Januar 2024</a:t>
            </a:fld>
            <a:endParaRPr lang="de-CH">
              <a:latin typeface="CircularStd" panose="020B0604020101020102" pitchFamily="34" charset="0"/>
              <a:cs typeface="CircularStd" panose="020B0604020101020102" pitchFamily="34" charset="0"/>
            </a:endParaRPr>
          </a:p>
        </p:txBody>
      </p:sp>
      <p:sp>
        <p:nvSpPr>
          <p:cNvPr id="3" name="Fußzeilenplatzhalter 2">
            <a:extLst>
              <a:ext uri="{FF2B5EF4-FFF2-40B4-BE49-F238E27FC236}">
                <a16:creationId xmlns:a16="http://schemas.microsoft.com/office/drawing/2014/main" id="{BD8EA9BB-3F5D-4FEB-95B4-4A1256B18A82}"/>
              </a:ext>
            </a:extLst>
          </p:cNvPr>
          <p:cNvSpPr>
            <a:spLocks noGrp="1"/>
          </p:cNvSpPr>
          <p:nvPr>
            <p:ph type="ftr" sz="quarter" idx="11"/>
          </p:nvPr>
        </p:nvSpPr>
        <p:spPr/>
        <p:txBody>
          <a:bodyPr/>
          <a:lstStyle/>
          <a:p>
            <a:endParaRPr lang="de-CH" dirty="0">
              <a:latin typeface="CircularStd" panose="020B0604020101020102" pitchFamily="34" charset="0"/>
              <a:cs typeface="CircularStd" panose="020B0604020101020102" pitchFamily="34" charset="0"/>
            </a:endParaRPr>
          </a:p>
        </p:txBody>
      </p:sp>
      <p:sp>
        <p:nvSpPr>
          <p:cNvPr id="4" name="Foliennummernplatzhalter 3">
            <a:extLst>
              <a:ext uri="{FF2B5EF4-FFF2-40B4-BE49-F238E27FC236}">
                <a16:creationId xmlns:a16="http://schemas.microsoft.com/office/drawing/2014/main" id="{A0814495-39DB-434A-8BAC-1B36FD2E4D5C}"/>
              </a:ext>
            </a:extLst>
          </p:cNvPr>
          <p:cNvSpPr>
            <a:spLocks noGrp="1"/>
          </p:cNvSpPr>
          <p:nvPr>
            <p:ph type="sldNum" sz="quarter" idx="12"/>
          </p:nvPr>
        </p:nvSpPr>
        <p:spPr/>
        <p:txBody>
          <a:bodyPr/>
          <a:lstStyle/>
          <a:p>
            <a:fld id="{B05E28C3-DCD8-4311-8C78-8514E49EB759}" type="slidenum">
              <a:rPr lang="de-CH" smtClean="0">
                <a:latin typeface="CircularStd" panose="020B0604020101020102" pitchFamily="34" charset="0"/>
                <a:cs typeface="CircularStd" panose="020B0604020101020102" pitchFamily="34" charset="0"/>
              </a:rPr>
              <a:t>4</a:t>
            </a:fld>
            <a:endParaRPr lang="de-CH">
              <a:latin typeface="CircularStd" panose="020B0604020101020102" pitchFamily="34" charset="0"/>
              <a:cs typeface="CircularStd" panose="020B0604020101020102" pitchFamily="34" charset="0"/>
            </a:endParaRPr>
          </a:p>
        </p:txBody>
      </p:sp>
      <p:sp>
        <p:nvSpPr>
          <p:cNvPr id="6" name="Title 2">
            <a:extLst>
              <a:ext uri="{FF2B5EF4-FFF2-40B4-BE49-F238E27FC236}">
                <a16:creationId xmlns:a16="http://schemas.microsoft.com/office/drawing/2014/main" id="{646BAE64-3CC1-4C94-8D5A-6C4AD66C5871}"/>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cs typeface="CircularStd" panose="020B0604020101020102" pitchFamily="34" charset="0"/>
              </a:rPr>
              <a:t>Ziel eines HR-Fachmanns</a:t>
            </a:r>
          </a:p>
        </p:txBody>
      </p:sp>
      <p:sp>
        <p:nvSpPr>
          <p:cNvPr id="8" name="Content Placeholder 1">
            <a:extLst>
              <a:ext uri="{FF2B5EF4-FFF2-40B4-BE49-F238E27FC236}">
                <a16:creationId xmlns:a16="http://schemas.microsoft.com/office/drawing/2014/main" id="{8F283D2F-64E4-4A3B-A983-0EDB5EB4683A}"/>
              </a:ext>
            </a:extLst>
          </p:cNvPr>
          <p:cNvSpPr txBox="1">
            <a:spLocks/>
          </p:cNvSpPr>
          <p:nvPr/>
        </p:nvSpPr>
        <p:spPr bwMode="auto">
          <a:xfrm>
            <a:off x="242888" y="1065215"/>
            <a:ext cx="11549062"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baseline="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600"/>
              </a:spcAft>
              <a:buClrTx/>
              <a:buSzTx/>
              <a:buNone/>
              <a:tabLst/>
              <a:defRPr/>
            </a:pPr>
            <a:r>
              <a:rPr kumimoji="0" lang="de-CH" sz="2000" u="none" strike="noStrike" kern="0" cap="none" spc="0" normalizeH="0" baseline="0" noProof="0" dirty="0">
                <a:ln>
                  <a:noFill/>
                </a:ln>
                <a:solidFill>
                  <a:srgbClr val="000000"/>
                </a:solidFill>
                <a:effectLst/>
                <a:uLnTx/>
                <a:uFillTx/>
                <a:latin typeface="Uxum Grotesque Bold" panose="00000800000000000000" pitchFamily="50" charset="0"/>
                <a:cs typeface="CircularStd-bold" panose="020B0804020101010102" pitchFamily="34" charset="0"/>
              </a:rPr>
              <a:t>Allgemein gesagt: Die richtigen Leute mit den richtigen Prozessen in der Firma zusammenbringen.</a:t>
            </a:r>
          </a:p>
          <a:p>
            <a:pPr marL="188913" marR="0" lvl="0" indent="-188913" algn="l" defTabSz="171450" rtl="0" eaLnBrk="1" fontAlgn="base" latinLnBrk="0" hangingPunct="1">
              <a:lnSpc>
                <a:spcPct val="100000"/>
              </a:lnSpc>
              <a:spcBef>
                <a:spcPct val="0"/>
              </a:spcBef>
              <a:spcAft>
                <a:spcPts val="600"/>
              </a:spcAft>
              <a:buClrTx/>
              <a:buSzTx/>
              <a:buFontTx/>
              <a:buChar char="•"/>
              <a:tabLst/>
              <a:defRPr/>
            </a:pPr>
            <a:endParaRPr kumimoji="0" lang="de-CH" sz="200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endParaRPr>
          </a:p>
          <a:p>
            <a:pPr marL="0" marR="0" lvl="0" indent="0" algn="l" defTabSz="171450" rtl="0" eaLnBrk="1" fontAlgn="base" latinLnBrk="0" hangingPunct="1">
              <a:lnSpc>
                <a:spcPct val="100000"/>
              </a:lnSpc>
              <a:spcBef>
                <a:spcPct val="0"/>
              </a:spcBef>
              <a:spcAft>
                <a:spcPts val="600"/>
              </a:spcAft>
              <a:buClrTx/>
              <a:buSzTx/>
              <a:buNone/>
              <a:tabLst/>
              <a:defRPr/>
            </a:pPr>
            <a:r>
              <a:rPr kumimoji="0" lang="de-CH" sz="2000" i="0" u="none" strike="noStrike" kern="0" cap="none" spc="0" normalizeH="0" baseline="0" noProof="0" dirty="0">
                <a:ln>
                  <a:noFill/>
                </a:ln>
                <a:solidFill>
                  <a:srgbClr val="000000"/>
                </a:solidFill>
                <a:effectLst/>
                <a:uLnTx/>
                <a:uFillTx/>
                <a:latin typeface="Uxum Grotesque Bold" panose="00000800000000000000" pitchFamily="50" charset="0"/>
                <a:cs typeface="CircularStd" panose="020B0604020101020102" pitchFamily="34" charset="0"/>
              </a:rPr>
              <a:t>Was sollte man beachten beim Bewerber/bei der Bewerberin?</a:t>
            </a:r>
          </a:p>
          <a:p>
            <a:pPr marL="285750" lvl="1" indent="-285750" defTabSz="171450">
              <a:buClrTx/>
              <a:buFont typeface="Symbol" panose="05050102010706020507" pitchFamily="18" charset="2"/>
              <a:buChar char=""/>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Fähigkeiten</a:t>
            </a:r>
          </a:p>
          <a:p>
            <a:pPr marL="285750" lvl="1" indent="-285750" defTabSz="171450">
              <a:buClrTx/>
              <a:buFont typeface="Symbol" panose="05050102010706020507" pitchFamily="18" charset="2"/>
              <a:buChar char=""/>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Persönlichkeit</a:t>
            </a:r>
          </a:p>
          <a:p>
            <a:pPr marL="285750" lvl="1" indent="-285750" defTabSz="171450">
              <a:buClrTx/>
              <a:buFont typeface="Symbol" panose="05050102010706020507" pitchFamily="18" charset="2"/>
              <a:buChar char=""/>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Erfahrungen</a:t>
            </a:r>
          </a:p>
          <a:p>
            <a:pPr marL="188913" marR="0" lvl="0" indent="-188913" algn="l" defTabSz="171450" rtl="0" eaLnBrk="1" fontAlgn="base" latinLnBrk="0" hangingPunct="1">
              <a:lnSpc>
                <a:spcPct val="100000"/>
              </a:lnSpc>
              <a:spcBef>
                <a:spcPct val="0"/>
              </a:spcBef>
              <a:spcAft>
                <a:spcPts val="600"/>
              </a:spcAft>
              <a:buClr>
                <a:srgbClr val="EE3134"/>
              </a:buClr>
              <a:buSzTx/>
              <a:buFontTx/>
              <a:buChar char="•"/>
              <a:tabLst/>
              <a:defRPr/>
            </a:pPr>
            <a:endParaRPr kumimoji="0" lang="de-CH" sz="2000" i="0" u="none" strike="noStrike" kern="0" cap="none" spc="0" normalizeH="0" baseline="0" noProof="0" dirty="0">
              <a:ln>
                <a:noFill/>
              </a:ln>
              <a:solidFill>
                <a:srgbClr val="000000"/>
              </a:solidFill>
              <a:effectLst/>
              <a:uLnTx/>
              <a:uFillTx/>
              <a:latin typeface="CircularStd" panose="020B0604020101020102" pitchFamily="34" charset="0"/>
              <a:cs typeface="CircularStd" panose="020B0604020101020102" pitchFamily="34" charset="0"/>
            </a:endParaRPr>
          </a:p>
        </p:txBody>
      </p:sp>
    </p:spTree>
    <p:extLst>
      <p:ext uri="{BB962C8B-B14F-4D97-AF65-F5344CB8AC3E}">
        <p14:creationId xmlns:p14="http://schemas.microsoft.com/office/powerpoint/2010/main" val="213275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442B014-B289-42BB-9751-EF5C33801AA6}"/>
              </a:ext>
            </a:extLst>
          </p:cNvPr>
          <p:cNvSpPr>
            <a:spLocks noGrp="1"/>
          </p:cNvSpPr>
          <p:nvPr>
            <p:ph type="dt" sz="half" idx="10"/>
          </p:nvPr>
        </p:nvSpPr>
        <p:spPr/>
        <p:txBody>
          <a:bodyPr/>
          <a:lstStyle/>
          <a:p>
            <a:fld id="{B3B2293E-DFF6-47F7-B82A-CFB84AD9176F}" type="datetime2">
              <a:rPr lang="de-CH" smtClean="0"/>
              <a:t>Dienstag, 23. Januar 2024</a:t>
            </a:fld>
            <a:endParaRPr lang="de-CH"/>
          </a:p>
        </p:txBody>
      </p:sp>
      <p:sp>
        <p:nvSpPr>
          <p:cNvPr id="3" name="Fußzeilenplatzhalter 2">
            <a:extLst>
              <a:ext uri="{FF2B5EF4-FFF2-40B4-BE49-F238E27FC236}">
                <a16:creationId xmlns:a16="http://schemas.microsoft.com/office/drawing/2014/main" id="{9EB92639-8822-4825-99AE-0878FC1C786C}"/>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1EB1C053-8BBE-4434-B0FE-84153B7E1C73}"/>
              </a:ext>
            </a:extLst>
          </p:cNvPr>
          <p:cNvSpPr>
            <a:spLocks noGrp="1"/>
          </p:cNvSpPr>
          <p:nvPr>
            <p:ph type="sldNum" sz="quarter" idx="12"/>
          </p:nvPr>
        </p:nvSpPr>
        <p:spPr/>
        <p:txBody>
          <a:bodyPr/>
          <a:lstStyle/>
          <a:p>
            <a:fld id="{B05E28C3-DCD8-4311-8C78-8514E49EB759}" type="slidenum">
              <a:rPr lang="de-CH" smtClean="0"/>
              <a:t>5</a:t>
            </a:fld>
            <a:endParaRPr lang="de-CH"/>
          </a:p>
        </p:txBody>
      </p:sp>
      <p:sp>
        <p:nvSpPr>
          <p:cNvPr id="6" name="Title 3">
            <a:extLst>
              <a:ext uri="{FF2B5EF4-FFF2-40B4-BE49-F238E27FC236}">
                <a16:creationId xmlns:a16="http://schemas.microsoft.com/office/drawing/2014/main" id="{B7231753-2D43-4C22-B926-B93876111C2F}"/>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Aktivität 1: Wie finden wir neue Mitarbeitende?</a:t>
            </a:r>
          </a:p>
        </p:txBody>
      </p:sp>
      <p:pic>
        <p:nvPicPr>
          <p:cNvPr id="5" name="Grafik 4">
            <a:extLst>
              <a:ext uri="{FF2B5EF4-FFF2-40B4-BE49-F238E27FC236}">
                <a16:creationId xmlns:a16="http://schemas.microsoft.com/office/drawing/2014/main" id="{C81981F4-3570-4DF3-AD50-568AA8DC2F1A}"/>
              </a:ext>
            </a:extLst>
          </p:cNvPr>
          <p:cNvPicPr>
            <a:picLocks noChangeAspect="1"/>
          </p:cNvPicPr>
          <p:nvPr/>
        </p:nvPicPr>
        <p:blipFill>
          <a:blip r:embed="rId2"/>
          <a:stretch>
            <a:fillRect/>
          </a:stretch>
        </p:blipFill>
        <p:spPr>
          <a:xfrm>
            <a:off x="379198" y="972273"/>
            <a:ext cx="2671361" cy="2520000"/>
          </a:xfrm>
          <a:prstGeom prst="rect">
            <a:avLst/>
          </a:prstGeom>
        </p:spPr>
      </p:pic>
      <p:pic>
        <p:nvPicPr>
          <p:cNvPr id="7" name="Grafik 6">
            <a:extLst>
              <a:ext uri="{FF2B5EF4-FFF2-40B4-BE49-F238E27FC236}">
                <a16:creationId xmlns:a16="http://schemas.microsoft.com/office/drawing/2014/main" id="{35740F68-C898-4679-A4EA-65C6963345AA}"/>
              </a:ext>
            </a:extLst>
          </p:cNvPr>
          <p:cNvPicPr>
            <a:picLocks noChangeAspect="1"/>
          </p:cNvPicPr>
          <p:nvPr/>
        </p:nvPicPr>
        <p:blipFill rotWithShape="1">
          <a:blip r:embed="rId3"/>
          <a:srcRect t="1408" b="1408"/>
          <a:stretch/>
        </p:blipFill>
        <p:spPr>
          <a:xfrm>
            <a:off x="1915500" y="3668943"/>
            <a:ext cx="3331800" cy="2221200"/>
          </a:xfrm>
          <a:prstGeom prst="roundRect">
            <a:avLst/>
          </a:prstGeom>
        </p:spPr>
      </p:pic>
      <p:pic>
        <p:nvPicPr>
          <p:cNvPr id="9" name="Grafik 8">
            <a:extLst>
              <a:ext uri="{FF2B5EF4-FFF2-40B4-BE49-F238E27FC236}">
                <a16:creationId xmlns:a16="http://schemas.microsoft.com/office/drawing/2014/main" id="{5559E166-5F1F-4AF3-BF6F-2A83851C4E37}"/>
              </a:ext>
            </a:extLst>
          </p:cNvPr>
          <p:cNvPicPr>
            <a:picLocks noChangeAspect="1"/>
          </p:cNvPicPr>
          <p:nvPr/>
        </p:nvPicPr>
        <p:blipFill rotWithShape="1">
          <a:blip r:embed="rId4"/>
          <a:srcRect l="12939" t="10794" r="13694"/>
          <a:stretch/>
        </p:blipFill>
        <p:spPr>
          <a:xfrm>
            <a:off x="7952851" y="1225937"/>
            <a:ext cx="3589962" cy="1800000"/>
          </a:xfrm>
          <a:prstGeom prst="rect">
            <a:avLst/>
          </a:prstGeom>
        </p:spPr>
      </p:pic>
      <p:pic>
        <p:nvPicPr>
          <p:cNvPr id="10" name="Grafik 9">
            <a:extLst>
              <a:ext uri="{FF2B5EF4-FFF2-40B4-BE49-F238E27FC236}">
                <a16:creationId xmlns:a16="http://schemas.microsoft.com/office/drawing/2014/main" id="{0BC7D3C8-EFB6-428C-BA5F-04F7A52A66C0}"/>
              </a:ext>
            </a:extLst>
          </p:cNvPr>
          <p:cNvPicPr>
            <a:picLocks noChangeAspect="1"/>
          </p:cNvPicPr>
          <p:nvPr/>
        </p:nvPicPr>
        <p:blipFill>
          <a:blip r:embed="rId5"/>
          <a:stretch>
            <a:fillRect/>
          </a:stretch>
        </p:blipFill>
        <p:spPr>
          <a:xfrm>
            <a:off x="6364361" y="3668959"/>
            <a:ext cx="3334165" cy="2221167"/>
          </a:xfrm>
          <a:prstGeom prst="roundRect">
            <a:avLst/>
          </a:prstGeom>
        </p:spPr>
      </p:pic>
      <p:pic>
        <p:nvPicPr>
          <p:cNvPr id="8" name="Grafik 7">
            <a:extLst>
              <a:ext uri="{FF2B5EF4-FFF2-40B4-BE49-F238E27FC236}">
                <a16:creationId xmlns:a16="http://schemas.microsoft.com/office/drawing/2014/main" id="{035DC9CF-2237-4CD6-BB08-630EB59555EC}"/>
              </a:ext>
            </a:extLst>
          </p:cNvPr>
          <p:cNvPicPr>
            <a:picLocks noChangeAspect="1"/>
          </p:cNvPicPr>
          <p:nvPr/>
        </p:nvPicPr>
        <p:blipFill>
          <a:blip r:embed="rId6"/>
          <a:stretch>
            <a:fillRect/>
          </a:stretch>
        </p:blipFill>
        <p:spPr>
          <a:xfrm>
            <a:off x="3804136" y="1201163"/>
            <a:ext cx="3395138" cy="1800000"/>
          </a:xfrm>
          <a:prstGeom prst="roundRect">
            <a:avLst/>
          </a:prstGeom>
        </p:spPr>
      </p:pic>
    </p:spTree>
    <p:extLst>
      <p:ext uri="{BB962C8B-B14F-4D97-AF65-F5344CB8AC3E}">
        <p14:creationId xmlns:p14="http://schemas.microsoft.com/office/powerpoint/2010/main" val="931835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A0D9135-1B38-4E9A-B068-2C3E510027BC}"/>
              </a:ext>
            </a:extLst>
          </p:cNvPr>
          <p:cNvSpPr>
            <a:spLocks noGrp="1"/>
          </p:cNvSpPr>
          <p:nvPr>
            <p:ph type="dt" sz="half" idx="10"/>
          </p:nvPr>
        </p:nvSpPr>
        <p:spPr/>
        <p:txBody>
          <a:bodyPr/>
          <a:lstStyle/>
          <a:p>
            <a:fld id="{B3B2293E-DFF6-47F7-B82A-CFB84AD9176F}" type="datetime2">
              <a:rPr lang="de-CH" smtClean="0"/>
              <a:t>Dienstag, 23. Januar 2024</a:t>
            </a:fld>
            <a:endParaRPr lang="de-CH"/>
          </a:p>
        </p:txBody>
      </p:sp>
      <p:sp>
        <p:nvSpPr>
          <p:cNvPr id="3" name="Fußzeilenplatzhalter 2">
            <a:extLst>
              <a:ext uri="{FF2B5EF4-FFF2-40B4-BE49-F238E27FC236}">
                <a16:creationId xmlns:a16="http://schemas.microsoft.com/office/drawing/2014/main" id="{C46E0266-1CD0-4C5B-98A2-57DD1678B1B0}"/>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278E40D7-71EB-4607-8CB7-B172E3DF3D5C}"/>
              </a:ext>
            </a:extLst>
          </p:cNvPr>
          <p:cNvSpPr>
            <a:spLocks noGrp="1"/>
          </p:cNvSpPr>
          <p:nvPr>
            <p:ph type="sldNum" sz="quarter" idx="12"/>
          </p:nvPr>
        </p:nvSpPr>
        <p:spPr/>
        <p:txBody>
          <a:bodyPr/>
          <a:lstStyle/>
          <a:p>
            <a:fld id="{B05E28C3-DCD8-4311-8C78-8514E49EB759}" type="slidenum">
              <a:rPr lang="de-CH" smtClean="0"/>
              <a:t>6</a:t>
            </a:fld>
            <a:endParaRPr lang="de-CH"/>
          </a:p>
        </p:txBody>
      </p:sp>
      <p:sp>
        <p:nvSpPr>
          <p:cNvPr id="6" name="Title 2">
            <a:extLst>
              <a:ext uri="{FF2B5EF4-FFF2-40B4-BE49-F238E27FC236}">
                <a16:creationId xmlns:a16="http://schemas.microsoft.com/office/drawing/2014/main" id="{4B9598F7-904F-4198-9889-02F6853516DF}"/>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Aktivität 2: Selektion von Bewerbungen</a:t>
            </a:r>
          </a:p>
        </p:txBody>
      </p:sp>
      <p:sp>
        <p:nvSpPr>
          <p:cNvPr id="8" name="Content Placeholder 1">
            <a:extLst>
              <a:ext uri="{FF2B5EF4-FFF2-40B4-BE49-F238E27FC236}">
                <a16:creationId xmlns:a16="http://schemas.microsoft.com/office/drawing/2014/main" id="{3CC65088-4AD0-4925-A5AE-CC4AB790D5E7}"/>
              </a:ext>
            </a:extLst>
          </p:cNvPr>
          <p:cNvSpPr txBox="1">
            <a:spLocks/>
          </p:cNvSpPr>
          <p:nvPr/>
        </p:nvSpPr>
        <p:spPr bwMode="auto">
          <a:xfrm>
            <a:off x="242888" y="1065215"/>
            <a:ext cx="11291887"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baseline="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600"/>
              </a:spcAft>
              <a:buClrTx/>
              <a:buSzTx/>
              <a:buNone/>
              <a:tabLst/>
              <a:defRPr/>
            </a:pPr>
            <a:r>
              <a:rPr kumimoji="0" lang="de-CH" sz="2000" b="0" i="0" u="none" strike="noStrike" kern="0" cap="none" spc="0" normalizeH="0" baseline="0" noProof="0" dirty="0">
                <a:ln>
                  <a:noFill/>
                </a:ln>
                <a:solidFill>
                  <a:srgbClr val="000000"/>
                </a:solidFill>
                <a:effectLst/>
                <a:uLnTx/>
                <a:uFillTx/>
                <a:latin typeface="Uxum Grotesque Bold" panose="00000800000000000000" pitchFamily="50" charset="0"/>
              </a:rPr>
              <a:t>Bewerbungsdossiers:</a:t>
            </a:r>
          </a:p>
          <a:p>
            <a:pPr lvl="1" defTabSz="171450">
              <a:buClrTx/>
              <a:defRPr/>
            </a:pPr>
            <a:endParaRPr lang="de-CH" sz="600" kern="0" dirty="0">
              <a:solidFill>
                <a:srgbClr val="000000"/>
              </a:solidFill>
              <a:ea typeface="ＭＳ Ｐゴシック" pitchFamily="-60" charset="-128"/>
            </a:endParaRPr>
          </a:p>
          <a:p>
            <a:pPr marL="285750" lvl="1" indent="-285750" defTabSz="171450">
              <a:buClrTx/>
              <a:buFont typeface="Symbol" panose="05050102010706020507" pitchFamily="18" charset="2"/>
              <a:buChar char=""/>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Worauf kommt es an?</a:t>
            </a:r>
          </a:p>
          <a:p>
            <a:pPr marL="285750" lvl="1" indent="-285750" defTabSz="171450">
              <a:buClrTx/>
              <a:buFont typeface="Symbol" panose="05050102010706020507" pitchFamily="18" charset="2"/>
              <a:buChar char=""/>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Wie erkenne ich gute Bewerbungen?</a:t>
            </a:r>
          </a:p>
          <a:p>
            <a:pPr marL="285750" lvl="1" indent="-285750" defTabSz="171450">
              <a:buClrTx/>
              <a:buFont typeface="Symbol" panose="05050102010706020507" pitchFamily="18" charset="2"/>
              <a:buChar char=""/>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Wie erkenne ich schlechte Bewerbungen?</a:t>
            </a:r>
          </a:p>
          <a:p>
            <a:pPr marL="171450" lvl="1" indent="0" defTabSz="171450">
              <a:buClrTx/>
              <a:buNone/>
              <a:defRPr/>
            </a:pPr>
            <a:endParaRPr kumimoji="0" lang="de-CH" b="0" i="0" u="none" strike="noStrike" kern="0" cap="none" spc="0" normalizeH="0" baseline="0" noProof="0" dirty="0">
              <a:ln>
                <a:noFill/>
              </a:ln>
              <a:solidFill>
                <a:srgbClr val="000000"/>
              </a:solidFill>
              <a:effectLst/>
              <a:uLnTx/>
              <a:uFillTx/>
              <a:latin typeface="Arial"/>
              <a:ea typeface="ＭＳ Ｐゴシック" pitchFamily="-60" charset="-128"/>
            </a:endParaRPr>
          </a:p>
          <a:p>
            <a:pPr marL="180975" lvl="1" indent="-180975">
              <a:buClr>
                <a:srgbClr val="555759">
                  <a:lumMod val="75000"/>
                </a:srgbClr>
              </a:buClr>
              <a:defRPr/>
            </a:pPr>
            <a:endParaRPr lang="de-CH" sz="2000" kern="0" dirty="0">
              <a:solidFill>
                <a:srgbClr val="000000"/>
              </a:solidFill>
              <a:latin typeface="Arial"/>
            </a:endParaRPr>
          </a:p>
          <a:p>
            <a:pPr marL="0" lvl="1" indent="0">
              <a:buClr>
                <a:srgbClr val="555759">
                  <a:lumMod val="75000"/>
                </a:srgbClr>
              </a:buClr>
              <a:buNone/>
              <a:defRPr/>
            </a:pPr>
            <a:r>
              <a:rPr lang="de-CH" sz="2000" kern="0" dirty="0">
                <a:solidFill>
                  <a:srgbClr val="000000"/>
                </a:solidFill>
                <a:latin typeface="Uxum Grotesque Bold" panose="00000800000000000000" pitchFamily="50" charset="0"/>
              </a:rPr>
              <a:t>Gruppenarbeit: Bewerbungen selektieren</a:t>
            </a:r>
            <a:endParaRPr lang="de-CH" kern="0" dirty="0">
              <a:solidFill>
                <a:srgbClr val="000000"/>
              </a:solidFill>
              <a:latin typeface="Uxum Grotesque Bold" panose="00000800000000000000" pitchFamily="50" charset="0"/>
            </a:endParaRPr>
          </a:p>
          <a:p>
            <a:pPr marL="342900" marR="0" lvl="1" indent="-171450" algn="l" defTabSz="342900" rtl="0" eaLnBrk="1" fontAlgn="base" latinLnBrk="0" hangingPunct="1">
              <a:lnSpc>
                <a:spcPct val="100000"/>
              </a:lnSpc>
              <a:spcBef>
                <a:spcPct val="0"/>
              </a:spcBef>
              <a:spcAft>
                <a:spcPts val="600"/>
              </a:spcAft>
              <a:buClr>
                <a:srgbClr val="555759">
                  <a:lumMod val="75000"/>
                </a:srgbClr>
              </a:buClr>
              <a:buSzTx/>
              <a:buFont typeface="Arial" pitchFamily="34" charset="0"/>
              <a:buChar char="•"/>
              <a:tabLst/>
              <a:defRPr/>
            </a:pPr>
            <a:endParaRPr kumimoji="0" lang="de-CH" sz="1800" b="0" i="0" u="none" strike="noStrike" kern="0" cap="none" spc="0" normalizeH="0" baseline="0" noProof="0" dirty="0">
              <a:ln>
                <a:noFill/>
              </a:ln>
              <a:solidFill>
                <a:srgbClr val="000000"/>
              </a:solidFill>
              <a:effectLst/>
              <a:uLnTx/>
              <a:uFillTx/>
              <a:latin typeface="Arial"/>
              <a:ea typeface="ＭＳ Ｐゴシック" pitchFamily="124" charset="-128"/>
            </a:endParaRPr>
          </a:p>
        </p:txBody>
      </p:sp>
    </p:spTree>
    <p:extLst>
      <p:ext uri="{BB962C8B-B14F-4D97-AF65-F5344CB8AC3E}">
        <p14:creationId xmlns:p14="http://schemas.microsoft.com/office/powerpoint/2010/main" val="405734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A0D9135-1B38-4E9A-B068-2C3E510027BC}"/>
              </a:ext>
            </a:extLst>
          </p:cNvPr>
          <p:cNvSpPr>
            <a:spLocks noGrp="1"/>
          </p:cNvSpPr>
          <p:nvPr>
            <p:ph type="dt" sz="half" idx="10"/>
          </p:nvPr>
        </p:nvSpPr>
        <p:spPr/>
        <p:txBody>
          <a:bodyPr/>
          <a:lstStyle/>
          <a:p>
            <a:fld id="{B3B2293E-DFF6-47F7-B82A-CFB84AD9176F}" type="datetime2">
              <a:rPr lang="de-CH" smtClean="0"/>
              <a:t>Dienstag, 23. Januar 2024</a:t>
            </a:fld>
            <a:endParaRPr lang="de-CH"/>
          </a:p>
        </p:txBody>
      </p:sp>
      <p:sp>
        <p:nvSpPr>
          <p:cNvPr id="3" name="Fußzeilenplatzhalter 2">
            <a:extLst>
              <a:ext uri="{FF2B5EF4-FFF2-40B4-BE49-F238E27FC236}">
                <a16:creationId xmlns:a16="http://schemas.microsoft.com/office/drawing/2014/main" id="{C46E0266-1CD0-4C5B-98A2-57DD1678B1B0}"/>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278E40D7-71EB-4607-8CB7-B172E3DF3D5C}"/>
              </a:ext>
            </a:extLst>
          </p:cNvPr>
          <p:cNvSpPr>
            <a:spLocks noGrp="1"/>
          </p:cNvSpPr>
          <p:nvPr>
            <p:ph type="sldNum" sz="quarter" idx="12"/>
          </p:nvPr>
        </p:nvSpPr>
        <p:spPr/>
        <p:txBody>
          <a:bodyPr/>
          <a:lstStyle/>
          <a:p>
            <a:fld id="{B05E28C3-DCD8-4311-8C78-8514E49EB759}" type="slidenum">
              <a:rPr lang="de-CH" smtClean="0"/>
              <a:t>7</a:t>
            </a:fld>
            <a:endParaRPr lang="de-CH"/>
          </a:p>
        </p:txBody>
      </p:sp>
      <p:sp>
        <p:nvSpPr>
          <p:cNvPr id="6" name="Title 2">
            <a:extLst>
              <a:ext uri="{FF2B5EF4-FFF2-40B4-BE49-F238E27FC236}">
                <a16:creationId xmlns:a16="http://schemas.microsoft.com/office/drawing/2014/main" id="{4B9598F7-904F-4198-9889-02F6853516DF}"/>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Aktivität </a:t>
            </a:r>
            <a:r>
              <a:rPr lang="de-CH" kern="0" dirty="0">
                <a:solidFill>
                  <a:srgbClr val="FFFFFF"/>
                </a:solidFill>
                <a:latin typeface="Uxum Grotesque Bold" panose="00000800000000000000" pitchFamily="50" charset="0"/>
              </a:rPr>
              <a:t>3</a:t>
            </a: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 Beratung von Mitarbeitenden</a:t>
            </a:r>
          </a:p>
        </p:txBody>
      </p:sp>
      <p:sp>
        <p:nvSpPr>
          <p:cNvPr id="8" name="Content Placeholder 1">
            <a:extLst>
              <a:ext uri="{FF2B5EF4-FFF2-40B4-BE49-F238E27FC236}">
                <a16:creationId xmlns:a16="http://schemas.microsoft.com/office/drawing/2014/main" id="{3CC65088-4AD0-4925-A5AE-CC4AB790D5E7}"/>
              </a:ext>
            </a:extLst>
          </p:cNvPr>
          <p:cNvSpPr txBox="1">
            <a:spLocks/>
          </p:cNvSpPr>
          <p:nvPr/>
        </p:nvSpPr>
        <p:spPr bwMode="auto">
          <a:xfrm>
            <a:off x="242888" y="1065215"/>
            <a:ext cx="11291887"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baseline="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600"/>
              </a:spcAft>
              <a:buClrTx/>
              <a:buSzTx/>
              <a:buNone/>
              <a:tabLst/>
              <a:defRPr/>
            </a:pPr>
            <a:r>
              <a:rPr kumimoji="0" lang="de-CH" sz="2000" b="0" i="0" u="none" strike="noStrike" kern="0" cap="none" spc="0" normalizeH="0" baseline="0" noProof="0" dirty="0">
                <a:ln>
                  <a:noFill/>
                </a:ln>
                <a:solidFill>
                  <a:srgbClr val="000000"/>
                </a:solidFill>
                <a:effectLst/>
                <a:uLnTx/>
                <a:uFillTx/>
                <a:latin typeface="Uxum Grotesque Bold" panose="00000800000000000000" pitchFamily="50" charset="0"/>
              </a:rPr>
              <a:t>Problemsituationen im Alltag eines HR-Fachmanns:</a:t>
            </a:r>
          </a:p>
          <a:p>
            <a:pPr lvl="1" defTabSz="171450">
              <a:buClrTx/>
              <a:defRPr/>
            </a:pPr>
            <a:endParaRPr lang="de-CH" sz="600" kern="0" dirty="0">
              <a:solidFill>
                <a:srgbClr val="000000"/>
              </a:solidFill>
              <a:ea typeface="ＭＳ Ｐゴシック" pitchFamily="-60" charset="-128"/>
            </a:endParaRPr>
          </a:p>
          <a:p>
            <a:pPr marL="285750" lvl="1" indent="-285750" defTabSz="171450">
              <a:buClrTx/>
              <a:buFont typeface="Symbol" panose="05050102010706020507" pitchFamily="18" charset="2"/>
              <a:buChar char=""/>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Wie geht man damit um?</a:t>
            </a:r>
          </a:p>
          <a:p>
            <a:pPr marL="171450" lvl="1" indent="0" defTabSz="171450">
              <a:buClrTx/>
              <a:buNone/>
              <a:defRPr/>
            </a:pPr>
            <a:endParaRPr kumimoji="0" lang="de-CH" b="0" i="0" u="none" strike="noStrike" kern="0" cap="none" spc="0" normalizeH="0" baseline="0" noProof="0" dirty="0">
              <a:ln>
                <a:noFill/>
              </a:ln>
              <a:solidFill>
                <a:srgbClr val="000000"/>
              </a:solidFill>
              <a:effectLst/>
              <a:uLnTx/>
              <a:uFillTx/>
              <a:latin typeface="Arial"/>
              <a:ea typeface="ＭＳ Ｐゴシック" pitchFamily="-60" charset="-128"/>
            </a:endParaRPr>
          </a:p>
          <a:p>
            <a:pPr marL="180975" lvl="1" indent="-180975">
              <a:buClr>
                <a:srgbClr val="555759">
                  <a:lumMod val="75000"/>
                </a:srgbClr>
              </a:buClr>
              <a:defRPr/>
            </a:pPr>
            <a:endParaRPr lang="de-CH" sz="2000" kern="0" dirty="0">
              <a:solidFill>
                <a:srgbClr val="000000"/>
              </a:solidFill>
              <a:latin typeface="Arial"/>
            </a:endParaRPr>
          </a:p>
          <a:p>
            <a:pPr marL="180975" lvl="1" indent="-180975">
              <a:buClr>
                <a:srgbClr val="555759">
                  <a:lumMod val="75000"/>
                </a:srgbClr>
              </a:buClr>
              <a:defRPr/>
            </a:pPr>
            <a:endParaRPr lang="de-CH" sz="2000" kern="0" dirty="0">
              <a:solidFill>
                <a:srgbClr val="000000"/>
              </a:solidFill>
              <a:latin typeface="Arial"/>
            </a:endParaRPr>
          </a:p>
          <a:p>
            <a:pPr marL="0" lvl="1" indent="0">
              <a:buClr>
                <a:srgbClr val="555759">
                  <a:lumMod val="75000"/>
                </a:srgbClr>
              </a:buClr>
              <a:buNone/>
              <a:defRPr/>
            </a:pPr>
            <a:r>
              <a:rPr lang="de-CH" sz="2000" kern="0" dirty="0">
                <a:solidFill>
                  <a:srgbClr val="000000"/>
                </a:solidFill>
                <a:latin typeface="Uxum Grotesque Bold" panose="00000800000000000000" pitchFamily="50" charset="0"/>
              </a:rPr>
              <a:t>Gruppenarbeit: Ausarbeitung von Lösungen für Problemsituationen  </a:t>
            </a:r>
          </a:p>
          <a:p>
            <a:pPr marL="342900" marR="0" lvl="1" indent="-171450" algn="l" defTabSz="342900" rtl="0" eaLnBrk="1" fontAlgn="base" latinLnBrk="0" hangingPunct="1">
              <a:lnSpc>
                <a:spcPct val="100000"/>
              </a:lnSpc>
              <a:spcBef>
                <a:spcPct val="0"/>
              </a:spcBef>
              <a:spcAft>
                <a:spcPts val="600"/>
              </a:spcAft>
              <a:buClr>
                <a:srgbClr val="555759">
                  <a:lumMod val="75000"/>
                </a:srgbClr>
              </a:buClr>
              <a:buSzTx/>
              <a:buFont typeface="Arial" pitchFamily="34" charset="0"/>
              <a:buChar char="•"/>
              <a:tabLst/>
              <a:defRPr/>
            </a:pPr>
            <a:endParaRPr kumimoji="0" lang="de-CH" sz="1800" b="0" i="0" u="none" strike="noStrike" kern="0" cap="none" spc="0" normalizeH="0" baseline="0" noProof="0" dirty="0">
              <a:ln>
                <a:noFill/>
              </a:ln>
              <a:solidFill>
                <a:srgbClr val="000000"/>
              </a:solidFill>
              <a:effectLst/>
              <a:uLnTx/>
              <a:uFillTx/>
              <a:latin typeface="Arial"/>
              <a:ea typeface="ＭＳ Ｐゴシック" pitchFamily="124" charset="-128"/>
            </a:endParaRPr>
          </a:p>
        </p:txBody>
      </p:sp>
    </p:spTree>
    <p:extLst>
      <p:ext uri="{BB962C8B-B14F-4D97-AF65-F5344CB8AC3E}">
        <p14:creationId xmlns:p14="http://schemas.microsoft.com/office/powerpoint/2010/main" val="2338493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A0D9135-1B38-4E9A-B068-2C3E510027BC}"/>
              </a:ext>
            </a:extLst>
          </p:cNvPr>
          <p:cNvSpPr>
            <a:spLocks noGrp="1"/>
          </p:cNvSpPr>
          <p:nvPr>
            <p:ph type="dt" sz="half" idx="10"/>
          </p:nvPr>
        </p:nvSpPr>
        <p:spPr/>
        <p:txBody>
          <a:bodyPr/>
          <a:lstStyle/>
          <a:p>
            <a:fld id="{B3B2293E-DFF6-47F7-B82A-CFB84AD9176F}" type="datetime2">
              <a:rPr lang="de-CH" smtClean="0"/>
              <a:t>Dienstag, 23. Januar 2024</a:t>
            </a:fld>
            <a:endParaRPr lang="de-CH"/>
          </a:p>
        </p:txBody>
      </p:sp>
      <p:sp>
        <p:nvSpPr>
          <p:cNvPr id="3" name="Fußzeilenplatzhalter 2">
            <a:extLst>
              <a:ext uri="{FF2B5EF4-FFF2-40B4-BE49-F238E27FC236}">
                <a16:creationId xmlns:a16="http://schemas.microsoft.com/office/drawing/2014/main" id="{C46E0266-1CD0-4C5B-98A2-57DD1678B1B0}"/>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278E40D7-71EB-4607-8CB7-B172E3DF3D5C}"/>
              </a:ext>
            </a:extLst>
          </p:cNvPr>
          <p:cNvSpPr>
            <a:spLocks noGrp="1"/>
          </p:cNvSpPr>
          <p:nvPr>
            <p:ph type="sldNum" sz="quarter" idx="12"/>
          </p:nvPr>
        </p:nvSpPr>
        <p:spPr/>
        <p:txBody>
          <a:bodyPr/>
          <a:lstStyle/>
          <a:p>
            <a:fld id="{B05E28C3-DCD8-4311-8C78-8514E49EB759}" type="slidenum">
              <a:rPr lang="de-CH" smtClean="0"/>
              <a:t>8</a:t>
            </a:fld>
            <a:endParaRPr lang="de-CH"/>
          </a:p>
        </p:txBody>
      </p:sp>
      <p:sp>
        <p:nvSpPr>
          <p:cNvPr id="6" name="Title 2">
            <a:extLst>
              <a:ext uri="{FF2B5EF4-FFF2-40B4-BE49-F238E27FC236}">
                <a16:creationId xmlns:a16="http://schemas.microsoft.com/office/drawing/2014/main" id="{4B9598F7-904F-4198-9889-02F6853516DF}"/>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Aktivität 4: Bewerbungsgespräche</a:t>
            </a:r>
          </a:p>
        </p:txBody>
      </p:sp>
      <p:sp>
        <p:nvSpPr>
          <p:cNvPr id="8" name="Content Placeholder 1">
            <a:extLst>
              <a:ext uri="{FF2B5EF4-FFF2-40B4-BE49-F238E27FC236}">
                <a16:creationId xmlns:a16="http://schemas.microsoft.com/office/drawing/2014/main" id="{3CC65088-4AD0-4925-A5AE-CC4AB790D5E7}"/>
              </a:ext>
            </a:extLst>
          </p:cNvPr>
          <p:cNvSpPr txBox="1">
            <a:spLocks/>
          </p:cNvSpPr>
          <p:nvPr/>
        </p:nvSpPr>
        <p:spPr bwMode="auto">
          <a:xfrm>
            <a:off x="242888" y="1065215"/>
            <a:ext cx="11291887"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baseline="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0" marR="0" lvl="0" indent="0" algn="l" defTabSz="171450" rtl="0" eaLnBrk="1" fontAlgn="base" latinLnBrk="0" hangingPunct="1">
              <a:lnSpc>
                <a:spcPct val="100000"/>
              </a:lnSpc>
              <a:spcBef>
                <a:spcPct val="0"/>
              </a:spcBef>
              <a:spcAft>
                <a:spcPts val="600"/>
              </a:spcAft>
              <a:buClrTx/>
              <a:buSzTx/>
              <a:buNone/>
              <a:tabLst/>
              <a:defRPr/>
            </a:pPr>
            <a:r>
              <a:rPr kumimoji="0" lang="de-CH" sz="2000" b="0" i="0" u="none" strike="noStrike" kern="0" cap="none" spc="0" normalizeH="0" baseline="0" noProof="0" dirty="0">
                <a:ln>
                  <a:noFill/>
                </a:ln>
                <a:solidFill>
                  <a:srgbClr val="000000"/>
                </a:solidFill>
                <a:effectLst/>
                <a:uLnTx/>
                <a:uFillTx/>
                <a:latin typeface="Uxum Grotesque Bold" panose="00000800000000000000" pitchFamily="50" charset="0"/>
              </a:rPr>
              <a:t>Wie laufen die Bewerbungsgespräche ab?</a:t>
            </a:r>
          </a:p>
          <a:p>
            <a:pPr marL="285750" marR="0" lvl="1" indent="-285750" defTabSz="171450">
              <a:lnSpc>
                <a:spcPct val="100000"/>
              </a:lnSpc>
              <a:buClrTx/>
              <a:buSzTx/>
              <a:buFont typeface="Symbol" panose="05050102010706020507" pitchFamily="18" charset="2"/>
              <a:buChar char=""/>
              <a:tabLst/>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Diskussion: Was ist wichtig, wenn man sich bewirbt? Welche Fragen kann man stellen?</a:t>
            </a:r>
          </a:p>
          <a:p>
            <a:pPr marL="285750" marR="0" lvl="1" indent="-285750" defTabSz="171450">
              <a:lnSpc>
                <a:spcPct val="100000"/>
              </a:lnSpc>
              <a:buClrTx/>
              <a:buSzTx/>
              <a:buFont typeface="Symbol" panose="05050102010706020507" pitchFamily="18" charset="2"/>
              <a:buChar char=""/>
              <a:tabLst/>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Vorbereitung: Leitfaden für das Gespräch und Raster für die Beurteilung</a:t>
            </a:r>
          </a:p>
          <a:p>
            <a:pPr marL="285750" marR="0" lvl="1" indent="-285750" defTabSz="171450">
              <a:lnSpc>
                <a:spcPct val="100000"/>
              </a:lnSpc>
              <a:buClrTx/>
              <a:buSzTx/>
              <a:buFont typeface="Symbol" panose="05050102010706020507" pitchFamily="18" charset="2"/>
              <a:buChar char=""/>
              <a:tabLst/>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Bewerbungsgespräche führen</a:t>
            </a:r>
          </a:p>
          <a:p>
            <a:pPr marL="285750" marR="0" lvl="1" indent="-285750" defTabSz="171450">
              <a:lnSpc>
                <a:spcPct val="100000"/>
              </a:lnSpc>
              <a:buClrTx/>
              <a:buSzTx/>
              <a:buFont typeface="Symbol" panose="05050102010706020507" pitchFamily="18" charset="2"/>
              <a:buChar char=""/>
              <a:tabLst/>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Zurück in den Meeting-Raum</a:t>
            </a:r>
          </a:p>
          <a:p>
            <a:pPr marL="285750" marR="0" lvl="1" indent="-285750" defTabSz="171450">
              <a:lnSpc>
                <a:spcPct val="100000"/>
              </a:lnSpc>
              <a:buClrTx/>
              <a:buSzTx/>
              <a:buFont typeface="Symbol" panose="05050102010706020507" pitchFamily="18" charset="2"/>
              <a:buChar char=""/>
              <a:tabLst/>
              <a:defRPr/>
            </a:pPr>
            <a:r>
              <a:rPr lang="de-CH" kern="0" dirty="0">
                <a:solidFill>
                  <a:srgbClr val="000000"/>
                </a:solidFill>
                <a:latin typeface="CircularStd" panose="020B0604020101020102" pitchFamily="34" charset="0"/>
                <a:ea typeface="ＭＳ Ｐゴシック" pitchFamily="-60" charset="-128"/>
                <a:cs typeface="CircularStd" panose="020B0604020101020102" pitchFamily="34" charset="0"/>
              </a:rPr>
              <a:t>Auswertung</a:t>
            </a:r>
          </a:p>
        </p:txBody>
      </p:sp>
    </p:spTree>
    <p:extLst>
      <p:ext uri="{BB962C8B-B14F-4D97-AF65-F5344CB8AC3E}">
        <p14:creationId xmlns:p14="http://schemas.microsoft.com/office/powerpoint/2010/main" val="2496832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C3EC8AC-9112-4098-B52B-C274E4FDB340}"/>
              </a:ext>
            </a:extLst>
          </p:cNvPr>
          <p:cNvSpPr>
            <a:spLocks noGrp="1"/>
          </p:cNvSpPr>
          <p:nvPr>
            <p:ph type="dt" sz="half" idx="10"/>
          </p:nvPr>
        </p:nvSpPr>
        <p:spPr/>
        <p:txBody>
          <a:bodyPr/>
          <a:lstStyle/>
          <a:p>
            <a:fld id="{B3B2293E-DFF6-47F7-B82A-CFB84AD9176F}" type="datetime2">
              <a:rPr lang="de-CH" smtClean="0"/>
              <a:t>Dienstag, 23. Januar 2024</a:t>
            </a:fld>
            <a:endParaRPr lang="de-CH" dirty="0"/>
          </a:p>
        </p:txBody>
      </p:sp>
      <p:sp>
        <p:nvSpPr>
          <p:cNvPr id="3" name="Fußzeilenplatzhalter 2">
            <a:extLst>
              <a:ext uri="{FF2B5EF4-FFF2-40B4-BE49-F238E27FC236}">
                <a16:creationId xmlns:a16="http://schemas.microsoft.com/office/drawing/2014/main" id="{E82C80C7-5784-44E5-A944-D8291808238B}"/>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E3D6B802-9674-4091-B31E-E7AED7C13EF8}"/>
              </a:ext>
            </a:extLst>
          </p:cNvPr>
          <p:cNvSpPr>
            <a:spLocks noGrp="1"/>
          </p:cNvSpPr>
          <p:nvPr>
            <p:ph type="sldNum" sz="quarter" idx="12"/>
          </p:nvPr>
        </p:nvSpPr>
        <p:spPr/>
        <p:txBody>
          <a:bodyPr/>
          <a:lstStyle/>
          <a:p>
            <a:fld id="{B05E28C3-DCD8-4311-8C78-8514E49EB759}" type="slidenum">
              <a:rPr lang="de-CH" smtClean="0"/>
              <a:t>9</a:t>
            </a:fld>
            <a:endParaRPr lang="de-CH"/>
          </a:p>
        </p:txBody>
      </p:sp>
      <p:sp>
        <p:nvSpPr>
          <p:cNvPr id="6" name="Title 2">
            <a:extLst>
              <a:ext uri="{FF2B5EF4-FFF2-40B4-BE49-F238E27FC236}">
                <a16:creationId xmlns:a16="http://schemas.microsoft.com/office/drawing/2014/main" id="{2D91215D-2DB8-4CC3-A454-E7A6BC3344C1}"/>
              </a:ext>
            </a:extLst>
          </p:cNvPr>
          <p:cNvSpPr txBox="1">
            <a:spLocks/>
          </p:cNvSpPr>
          <p:nvPr/>
        </p:nvSpPr>
        <p:spPr bwMode="gray">
          <a:xfrm>
            <a:off x="1" y="0"/>
            <a:ext cx="12191999" cy="533400"/>
          </a:xfrm>
          <a:prstGeom prst="rect">
            <a:avLst/>
          </a:prstGeom>
          <a:solidFill>
            <a:srgbClr val="D7544B"/>
          </a:solidFill>
          <a:ln w="9525">
            <a:noFill/>
            <a:miter lim="800000"/>
            <a:headEnd/>
            <a:tailEnd/>
          </a:ln>
        </p:spPr>
        <p:txBody>
          <a:bodyPr vert="horz" wrap="square" lIns="274320" tIns="45716" rIns="45720" bIns="45716" numCol="1" anchor="ctr" anchorCtr="0" compatLnSpc="1">
            <a:prstTxWarp prst="textNoShape">
              <a:avLst/>
            </a:prstTxWarp>
          </a:bodyPr>
          <a:lst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de-CH" sz="2400" i="0" u="none" strike="noStrike" kern="0" cap="none" spc="0" normalizeH="0" baseline="0" noProof="0" dirty="0">
                <a:ln>
                  <a:noFill/>
                </a:ln>
                <a:solidFill>
                  <a:srgbClr val="FFFFFF"/>
                </a:solidFill>
                <a:effectLst/>
                <a:uLnTx/>
                <a:uFillTx/>
                <a:latin typeface="Uxum Grotesque Bold" panose="00000800000000000000" pitchFamily="50" charset="0"/>
              </a:rPr>
              <a:t>Aktivität 4: Bewerbungsgespräche</a:t>
            </a:r>
          </a:p>
        </p:txBody>
      </p:sp>
      <p:graphicFrame>
        <p:nvGraphicFramePr>
          <p:cNvPr id="8" name="Table 4">
            <a:extLst>
              <a:ext uri="{FF2B5EF4-FFF2-40B4-BE49-F238E27FC236}">
                <a16:creationId xmlns:a16="http://schemas.microsoft.com/office/drawing/2014/main" id="{C1ABB38B-1A6A-4492-A90A-8DC596CDE78E}"/>
              </a:ext>
            </a:extLst>
          </p:cNvPr>
          <p:cNvGraphicFramePr>
            <a:graphicFrameLocks noGrp="1"/>
          </p:cNvGraphicFramePr>
          <p:nvPr>
            <p:extLst>
              <p:ext uri="{D42A27DB-BD31-4B8C-83A1-F6EECF244321}">
                <p14:modId xmlns:p14="http://schemas.microsoft.com/office/powerpoint/2010/main" val="4033803777"/>
              </p:ext>
            </p:extLst>
          </p:nvPr>
        </p:nvGraphicFramePr>
        <p:xfrm>
          <a:off x="215371" y="954121"/>
          <a:ext cx="11764108" cy="5102713"/>
        </p:xfrm>
        <a:graphic>
          <a:graphicData uri="http://schemas.openxmlformats.org/drawingml/2006/table">
            <a:tbl>
              <a:tblPr firstRow="1" bandRow="1"/>
              <a:tblGrid>
                <a:gridCol w="1596651">
                  <a:extLst>
                    <a:ext uri="{9D8B030D-6E8A-4147-A177-3AD203B41FA5}">
                      <a16:colId xmlns:a16="http://schemas.microsoft.com/office/drawing/2014/main" val="20000"/>
                    </a:ext>
                  </a:extLst>
                </a:gridCol>
                <a:gridCol w="2030136">
                  <a:extLst>
                    <a:ext uri="{9D8B030D-6E8A-4147-A177-3AD203B41FA5}">
                      <a16:colId xmlns:a16="http://schemas.microsoft.com/office/drawing/2014/main" val="20001"/>
                    </a:ext>
                  </a:extLst>
                </a:gridCol>
                <a:gridCol w="2265027">
                  <a:extLst>
                    <a:ext uri="{9D8B030D-6E8A-4147-A177-3AD203B41FA5}">
                      <a16:colId xmlns:a16="http://schemas.microsoft.com/office/drawing/2014/main" val="20002"/>
                    </a:ext>
                  </a:extLst>
                </a:gridCol>
                <a:gridCol w="2248250">
                  <a:extLst>
                    <a:ext uri="{9D8B030D-6E8A-4147-A177-3AD203B41FA5}">
                      <a16:colId xmlns:a16="http://schemas.microsoft.com/office/drawing/2014/main" val="20003"/>
                    </a:ext>
                  </a:extLst>
                </a:gridCol>
                <a:gridCol w="1988191">
                  <a:extLst>
                    <a:ext uri="{9D8B030D-6E8A-4147-A177-3AD203B41FA5}">
                      <a16:colId xmlns:a16="http://schemas.microsoft.com/office/drawing/2014/main" val="2125557323"/>
                    </a:ext>
                  </a:extLst>
                </a:gridCol>
                <a:gridCol w="1635853">
                  <a:extLst>
                    <a:ext uri="{9D8B030D-6E8A-4147-A177-3AD203B41FA5}">
                      <a16:colId xmlns:a16="http://schemas.microsoft.com/office/drawing/2014/main" val="20004"/>
                    </a:ext>
                  </a:extLst>
                </a:gridCol>
              </a:tblGrid>
              <a:tr h="413390">
                <a:tc gridSpan="6">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b"/>
                      <a:r>
                        <a:rPr lang="de-CH" sz="2200" b="0" i="0" u="none" strike="noStrike" dirty="0">
                          <a:solidFill>
                            <a:schemeClr val="bg1"/>
                          </a:solidFill>
                          <a:latin typeface="Uxum Grotesque Bold" panose="00000800000000000000" pitchFamily="50" charset="0"/>
                          <a:cs typeface="Calibri" panose="020F0502020204030204" pitchFamily="34" charset="0"/>
                        </a:rPr>
                        <a:t>Bewerbungsgespräche</a:t>
                      </a:r>
                    </a:p>
                  </a:txBody>
                  <a:tcPr marL="7620" marR="7620" marT="7620" marB="7200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7544B"/>
                    </a:solidFill>
                  </a:tcPr>
                </a:tc>
                <a:tc hMerge="1">
                  <a:txBody>
                    <a:bodyPr/>
                    <a:lstStyle/>
                    <a:p>
                      <a:pPr algn="ctr" fontAlgn="b"/>
                      <a:endParaRPr lang="en-US" sz="2200" b="1" i="0" u="none" strike="noStrike" dirty="0">
                        <a:solidFill>
                          <a:srgbClr val="000000"/>
                        </a:solidFill>
                        <a:latin typeface="Calibri"/>
                      </a:endParaRPr>
                    </a:p>
                  </a:txBody>
                  <a:tcPr marL="7620" marR="7620" marT="7620" marB="0" anchor="b"/>
                </a:tc>
                <a:tc hMerge="1">
                  <a:txBody>
                    <a:bodyPr/>
                    <a:lstStyle/>
                    <a:p>
                      <a:pPr algn="ctr" fontAlgn="b"/>
                      <a:endParaRPr lang="en-US" sz="2200" b="1" i="0" u="none" strike="noStrike" dirty="0">
                        <a:solidFill>
                          <a:srgbClr val="000000"/>
                        </a:solidFill>
                        <a:latin typeface="Calibri"/>
                      </a:endParaRPr>
                    </a:p>
                  </a:txBody>
                  <a:tcPr marL="7620" marR="7620" marT="7620" marB="0" anchor="b"/>
                </a:tc>
                <a:tc hMerge="1">
                  <a:txBody>
                    <a:bodyPr/>
                    <a:lstStyle/>
                    <a:p>
                      <a:pPr algn="ctr" fontAlgn="b"/>
                      <a:endParaRPr lang="en-US" sz="2200" b="1" i="0" u="none" strike="noStrike" dirty="0">
                        <a:solidFill>
                          <a:srgbClr val="000000"/>
                        </a:solidFill>
                        <a:latin typeface="Calibri"/>
                      </a:endParaRPr>
                    </a:p>
                  </a:txBody>
                  <a:tcPr marL="7620" marR="7620" marT="7620" marB="0" anchor="b"/>
                </a:tc>
                <a:tc hMerge="1">
                  <a:txBody>
                    <a:bodyPr/>
                    <a:lstStyle/>
                    <a:p>
                      <a:endParaRPr lang="de-CH"/>
                    </a:p>
                  </a:txBody>
                  <a:tcPr/>
                </a:tc>
                <a:tc hMerge="1">
                  <a:txBody>
                    <a:bodyPr/>
                    <a:lstStyle/>
                    <a:p>
                      <a:pPr algn="ctr" fontAlgn="b"/>
                      <a:endParaRPr lang="de-CH" sz="1800" b="0" i="0" u="none" strike="noStrike" dirty="0">
                        <a:solidFill>
                          <a:srgbClr val="000000"/>
                        </a:solidFill>
                        <a:latin typeface="Calibri"/>
                      </a:endParaRPr>
                    </a:p>
                  </a:txBody>
                  <a:tcPr marL="7620" marR="7620" marT="7620" marB="0" anchor="b"/>
                </a:tc>
                <a:extLst>
                  <a:ext uri="{0D108BD9-81ED-4DB2-BD59-A6C34878D82A}">
                    <a16:rowId xmlns:a16="http://schemas.microsoft.com/office/drawing/2014/main" val="10000"/>
                  </a:ext>
                </a:extLst>
              </a:tr>
              <a:tr h="88802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2200" b="0" i="0" u="none" strike="noStrike" dirty="0">
                          <a:solidFill>
                            <a:srgbClr val="000000"/>
                          </a:solidFill>
                          <a:latin typeface="CircularStd-bold" panose="020B0804020101010102" pitchFamily="34" charset="0"/>
                          <a:cs typeface="CircularStd-bold" panose="020B0804020101010102" pitchFamily="34" charset="0"/>
                        </a:rPr>
                        <a:t>Zeit</a:t>
                      </a:r>
                    </a:p>
                  </a:txBody>
                  <a:tcPr marL="7620" marR="7620" marT="7620" marB="0" anchor="ctr">
                    <a:lnL w="12700" cmpd="sng">
                      <a:solidFill>
                        <a:srgbClr val="FFFFFF"/>
                      </a:solidFill>
                    </a:lnL>
                    <a:lnR w="12700" cap="flat" cmpd="sng" algn="ctr">
                      <a:solidFill>
                        <a:srgbClr val="D7544B"/>
                      </a:solidFill>
                      <a:prstDash val="solid"/>
                      <a:round/>
                      <a:headEnd type="none" w="med" len="med"/>
                      <a:tailEnd type="none" w="med" len="med"/>
                    </a:lnR>
                    <a:lnT w="38100" cmpd="sng">
                      <a:solidFill>
                        <a:srgbClr val="FFFFFF"/>
                      </a:solidFill>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en-US" sz="2200" b="0" i="0" u="none" strike="noStrike" dirty="0">
                          <a:solidFill>
                            <a:srgbClr val="000000"/>
                          </a:solidFill>
                          <a:latin typeface="CircularStd-bold" panose="020B0804020101010102" pitchFamily="34" charset="0"/>
                          <a:cs typeface="CircularStd-bold" panose="020B0804020101010102" pitchFamily="34" charset="0"/>
                        </a:rPr>
                        <a:t>Team A</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38100" cmpd="sng">
                      <a:solidFill>
                        <a:srgbClr val="FFFFFF"/>
                      </a:solidFill>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en-US" sz="2200" b="0" i="0" u="none" strike="noStrike" dirty="0">
                          <a:solidFill>
                            <a:srgbClr val="000000"/>
                          </a:solidFill>
                          <a:latin typeface="CircularStd-bold" panose="020B0804020101010102" pitchFamily="34" charset="0"/>
                          <a:cs typeface="CircularStd-bold" panose="020B0804020101010102" pitchFamily="34" charset="0"/>
                        </a:rPr>
                        <a:t>Team B</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38100" cmpd="sng">
                      <a:solidFill>
                        <a:srgbClr val="FFFFFF"/>
                      </a:solidFill>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en-US" sz="2200" b="0" i="0" u="none" strike="noStrike" dirty="0">
                          <a:solidFill>
                            <a:srgbClr val="000000"/>
                          </a:solidFill>
                          <a:latin typeface="CircularStd-bold" panose="020B0804020101010102" pitchFamily="34" charset="0"/>
                          <a:cs typeface="CircularStd-bold" panose="020B0804020101010102" pitchFamily="34" charset="0"/>
                        </a:rPr>
                        <a:t>Team C</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38100" cmpd="sng">
                      <a:solidFill>
                        <a:srgbClr val="FFFFFF"/>
                      </a:solidFill>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lgn="l" fontAlgn="b"/>
                      <a:r>
                        <a:rPr lang="de-CH" sz="2200" b="0" i="0" u="none" strike="noStrike" dirty="0">
                          <a:solidFill>
                            <a:srgbClr val="000000"/>
                          </a:solidFill>
                          <a:latin typeface="CircularStd-bold" panose="020B0804020101010102" pitchFamily="34" charset="0"/>
                          <a:cs typeface="CircularStd-bold" panose="020B0804020101010102" pitchFamily="34" charset="0"/>
                        </a:rPr>
                        <a:t>Team D</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bold" panose="020B0804020101010102" pitchFamily="34" charset="0"/>
                          <a:cs typeface="CircularStd-bold" panose="020B0804020101010102" pitchFamily="34" charset="0"/>
                        </a:rPr>
                        <a:t>Interviewzeit               (Wegzeit)</a:t>
                      </a:r>
                    </a:p>
                  </a:txBody>
                  <a:tcPr marL="7620" marR="7620" marT="7620" marB="0" anchor="ctr">
                    <a:lnL w="12700" cap="flat" cmpd="sng" algn="ctr">
                      <a:solidFill>
                        <a:srgbClr val="D7544B"/>
                      </a:solidFill>
                      <a:prstDash val="solid"/>
                      <a:round/>
                      <a:headEnd type="none" w="med" len="med"/>
                      <a:tailEnd type="none" w="med" len="med"/>
                    </a:lnL>
                    <a:lnR w="12700" cmpd="sng">
                      <a:solidFill>
                        <a:srgbClr val="FFFFFF"/>
                      </a:solidFill>
                    </a:lnR>
                    <a:lnT w="38100" cmpd="sng">
                      <a:solidFill>
                        <a:srgbClr val="FFFFFF"/>
                      </a:solidFill>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7445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chemeClr val="tx1"/>
                          </a:solidFill>
                          <a:latin typeface="CircularStd" panose="020B0604020101020102" pitchFamily="34" charset="0"/>
                          <a:cs typeface="CircularStd" panose="020B0604020101020102" pitchFamily="34" charset="0"/>
                        </a:rPr>
                        <a:t>13.35 Uhr</a:t>
                      </a:r>
                    </a:p>
                  </a:txBody>
                  <a:tcPr marL="7620" marR="7620" marT="7620" marB="0" anchor="ctr">
                    <a:lnL w="12700" cmpd="sng">
                      <a:solidFill>
                        <a:srgbClr val="FFFFFF"/>
                      </a:solidFill>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baseline="0" dirty="0">
                          <a:solidFill>
                            <a:schemeClr val="tx1"/>
                          </a:solidFill>
                          <a:latin typeface="CircularStd" panose="020B0604020101020102" pitchFamily="34" charset="0"/>
                          <a:cs typeface="CircularStd" panose="020B0604020101020102" pitchFamily="34" charset="0"/>
                        </a:rPr>
                        <a:t>Team A wird in    Meeting-Raum  geführt</a:t>
                      </a:r>
                      <a:endParaRPr lang="de-CH" sz="1800" b="0" i="0" u="none" strike="noStrike" dirty="0">
                        <a:solidFill>
                          <a:schemeClr val="tx1"/>
                        </a:solidFill>
                        <a:latin typeface="CircularStd" panose="020B0604020101020102" pitchFamily="34" charset="0"/>
                        <a:cs typeface="CircularStd" panose="020B0604020101020102" pitchFamily="34" charset="0"/>
                      </a:endParaRP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baseline="0" dirty="0">
                          <a:solidFill>
                            <a:schemeClr val="tx1"/>
                          </a:solidFill>
                          <a:latin typeface="CircularStd" panose="020B0604020101020102" pitchFamily="34" charset="0"/>
                          <a:cs typeface="CircularStd" panose="020B0604020101020102" pitchFamily="34" charset="0"/>
                        </a:rPr>
                        <a:t>Team B wird in Meeting-Raum geführt</a:t>
                      </a:r>
                      <a:endParaRPr lang="de-CH" sz="1800" b="0" i="0" u="none" strike="noStrike" dirty="0">
                        <a:solidFill>
                          <a:schemeClr val="tx1"/>
                        </a:solidFill>
                        <a:latin typeface="CircularStd" panose="020B0604020101020102" pitchFamily="34" charset="0"/>
                        <a:cs typeface="CircularStd" panose="020B0604020101020102" pitchFamily="34" charset="0"/>
                      </a:endParaRP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marR="0" lvl="0" indent="0" algn="l" defTabSz="457200" rtl="0" eaLnBrk="1" fontAlgn="b" latinLnBrk="0" hangingPunct="1">
                        <a:lnSpc>
                          <a:spcPct val="100000"/>
                        </a:lnSpc>
                        <a:spcBef>
                          <a:spcPts val="0"/>
                        </a:spcBef>
                        <a:spcAft>
                          <a:spcPts val="0"/>
                        </a:spcAft>
                        <a:buClrTx/>
                        <a:buSzTx/>
                        <a:buFontTx/>
                        <a:buNone/>
                        <a:tabLst/>
                        <a:defRPr/>
                      </a:pPr>
                      <a:r>
                        <a:rPr lang="de-CH" sz="1800" b="0" i="0" u="none" strike="noStrike" baseline="0" dirty="0">
                          <a:solidFill>
                            <a:schemeClr val="tx1"/>
                          </a:solidFill>
                          <a:latin typeface="CircularStd" panose="020B0604020101020102" pitchFamily="34" charset="0"/>
                          <a:cs typeface="CircularStd" panose="020B0604020101020102" pitchFamily="34" charset="0"/>
                        </a:rPr>
                        <a:t>Team C wird in Meeting-Raum geführt</a:t>
                      </a:r>
                      <a:endParaRPr lang="de-CH" sz="1800" b="0" i="0" u="none" strike="noStrike" dirty="0">
                        <a:solidFill>
                          <a:schemeClr val="tx1"/>
                        </a:solidFill>
                        <a:latin typeface="CircularStd" panose="020B0604020101020102" pitchFamily="34" charset="0"/>
                        <a:cs typeface="CircularStd" panose="020B0604020101020102" pitchFamily="34" charset="0"/>
                      </a:endParaRP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lgn="l" fontAlgn="b"/>
                      <a:r>
                        <a:rPr lang="de-DE" sz="1800" b="0" i="0" u="none" strike="noStrike" dirty="0">
                          <a:solidFill>
                            <a:schemeClr val="tx1"/>
                          </a:solidFill>
                          <a:latin typeface="CircularStd" panose="020B0604020101020102" pitchFamily="34" charset="0"/>
                          <a:cs typeface="CircularStd" panose="020B0604020101020102" pitchFamily="34" charset="0"/>
                        </a:rPr>
                        <a:t>Team D wird in Meeting-Raum geführt</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chemeClr val="tx1"/>
                          </a:solidFill>
                          <a:latin typeface="CircularStd" panose="020B0604020101020102" pitchFamily="34" charset="0"/>
                          <a:cs typeface="CircularStd" panose="020B0604020101020102" pitchFamily="34" charset="0"/>
                        </a:rPr>
                        <a:t>5 Min. </a:t>
                      </a:r>
                    </a:p>
                  </a:txBody>
                  <a:tcPr marL="7620" marR="7620" marT="7620" marB="0" anchor="ctr">
                    <a:lnL w="12700" cap="flat" cmpd="sng" algn="ctr">
                      <a:solidFill>
                        <a:srgbClr val="D7544B"/>
                      </a:solidFill>
                      <a:prstDash val="solid"/>
                      <a:round/>
                      <a:headEnd type="none" w="med" len="med"/>
                      <a:tailEnd type="none" w="med" len="med"/>
                    </a:lnL>
                    <a:lnR w="12700" cmpd="sng">
                      <a:solidFill>
                        <a:srgbClr val="FFFFFF"/>
                      </a:solidFill>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2131930"/>
                  </a:ext>
                </a:extLst>
              </a:tr>
              <a:tr h="6319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13.40 Uhr</a:t>
                      </a:r>
                    </a:p>
                  </a:txBody>
                  <a:tcPr marL="7620" marR="7620" marT="7620" marB="0" anchor="ctr">
                    <a:lnL w="12700" cmpd="sng">
                      <a:solidFill>
                        <a:srgbClr val="FFFFFF"/>
                      </a:solidFill>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1</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4</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3</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2</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10 Min. </a:t>
                      </a:r>
                    </a:p>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(5 Min.)</a:t>
                      </a:r>
                    </a:p>
                  </a:txBody>
                  <a:tcPr marL="7620" marR="7620" marT="7620" marB="0" anchor="ctr">
                    <a:lnL w="12700" cap="flat" cmpd="sng" algn="ctr">
                      <a:solidFill>
                        <a:srgbClr val="D7544B"/>
                      </a:solidFill>
                      <a:prstDash val="solid"/>
                      <a:round/>
                      <a:headEnd type="none" w="med" len="med"/>
                      <a:tailEnd type="none" w="med" len="med"/>
                    </a:lnL>
                    <a:lnR w="12700" cmpd="sng">
                      <a:solidFill>
                        <a:srgbClr val="FFFFFF"/>
                      </a:solidFill>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0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13.55 Uhr</a:t>
                      </a:r>
                    </a:p>
                  </a:txBody>
                  <a:tcPr marL="7620" marR="7620" marT="7620" marB="0" anchor="ctr">
                    <a:lnL w="12700" cmpd="sng">
                      <a:solidFill>
                        <a:srgbClr val="FFFFFF"/>
                      </a:solidFill>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2</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3</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4</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1</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10 Min. </a:t>
                      </a:r>
                    </a:p>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(5 Min.)</a:t>
                      </a:r>
                    </a:p>
                  </a:txBody>
                  <a:tcPr marL="7620" marR="7620" marT="7620" marB="0" anchor="ctr">
                    <a:lnL w="12700" cap="flat" cmpd="sng" algn="ctr">
                      <a:solidFill>
                        <a:srgbClr val="D7544B"/>
                      </a:solidFill>
                      <a:prstDash val="solid"/>
                      <a:round/>
                      <a:headEnd type="none" w="med" len="med"/>
                      <a:tailEnd type="none" w="med" len="med"/>
                    </a:lnL>
                    <a:lnR w="12700" cmpd="sng">
                      <a:solidFill>
                        <a:srgbClr val="FFFFFF"/>
                      </a:solidFill>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926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14.10 Uhr</a:t>
                      </a:r>
                    </a:p>
                  </a:txBody>
                  <a:tcPr marL="7620" marR="7620" marT="7620" marB="0" anchor="ctr">
                    <a:lnL w="12700" cmpd="sng">
                      <a:solidFill>
                        <a:srgbClr val="FFFFFF"/>
                      </a:solidFill>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3</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2</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1</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4  </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10 Min. </a:t>
                      </a:r>
                    </a:p>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(5 Min.)</a:t>
                      </a:r>
                    </a:p>
                  </a:txBody>
                  <a:tcPr marL="7620" marR="7620" marT="7620" marB="0" anchor="ctr">
                    <a:lnL w="12700" cap="flat" cmpd="sng" algn="ctr">
                      <a:solidFill>
                        <a:srgbClr val="D7544B"/>
                      </a:solidFill>
                      <a:prstDash val="solid"/>
                      <a:round/>
                      <a:headEnd type="none" w="med" len="med"/>
                      <a:tailEnd type="none" w="med" len="med"/>
                    </a:lnL>
                    <a:lnR w="12700" cmpd="sng">
                      <a:solidFill>
                        <a:srgbClr val="FFFFFF"/>
                      </a:solidFill>
                    </a:lnR>
                    <a:lnT w="12700" cap="flat" cmpd="sng" algn="ctr">
                      <a:solidFill>
                        <a:srgbClr val="D7544B"/>
                      </a:solidFill>
                      <a:prstDash val="solid"/>
                      <a:round/>
                      <a:headEnd type="none" w="med" len="med"/>
                      <a:tailEnd type="none" w="med" len="med"/>
                    </a:lnT>
                    <a:lnB w="12700" cap="flat" cmpd="sng" algn="ctr">
                      <a:solidFill>
                        <a:srgbClr val="D754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5033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14.25 Uhr</a:t>
                      </a:r>
                    </a:p>
                  </a:txBody>
                  <a:tcPr marL="7620" marR="7620" marT="7620" marB="0" anchor="ctr">
                    <a:lnL w="12700" cmpd="sng">
                      <a:solidFill>
                        <a:srgbClr val="FFFFFF"/>
                      </a:solidFill>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4</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1</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2 </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7313" indent="0" algn="l" fontAlgn="b"/>
                      <a:r>
                        <a:rPr lang="de-CH" sz="1800" b="0" i="0" u="none" strike="noStrike" dirty="0" err="1">
                          <a:solidFill>
                            <a:srgbClr val="000000"/>
                          </a:solidFill>
                          <a:latin typeface="CircularStd" panose="020B0604020101020102" pitchFamily="34" charset="0"/>
                          <a:cs typeface="CircularStd" panose="020B0604020101020102" pitchFamily="34" charset="0"/>
                        </a:rPr>
                        <a:t>Bewerber:in</a:t>
                      </a:r>
                      <a:r>
                        <a:rPr lang="de-CH" sz="1800" b="0" i="0" u="none" strike="noStrike" dirty="0">
                          <a:solidFill>
                            <a:srgbClr val="000000"/>
                          </a:solidFill>
                          <a:latin typeface="CircularStd" panose="020B0604020101020102" pitchFamily="34" charset="0"/>
                          <a:cs typeface="CircularStd" panose="020B0604020101020102" pitchFamily="34" charset="0"/>
                        </a:rPr>
                        <a:t> 3</a:t>
                      </a:r>
                    </a:p>
                  </a:txBody>
                  <a:tcPr marL="7620" marR="7620" marT="7620" marB="0" anchor="ctr">
                    <a:lnL w="12700" cap="flat" cmpd="sng" algn="ctr">
                      <a:solidFill>
                        <a:srgbClr val="D7544B"/>
                      </a:solidFill>
                      <a:prstDash val="solid"/>
                      <a:round/>
                      <a:headEnd type="none" w="med" len="med"/>
                      <a:tailEnd type="none" w="med" len="med"/>
                    </a:lnL>
                    <a:lnR w="12700" cap="flat" cmpd="sng" algn="ctr">
                      <a:solidFill>
                        <a:srgbClr val="D7544B"/>
                      </a:solidFill>
                      <a:prstDash val="solid"/>
                      <a:round/>
                      <a:headEnd type="none" w="med" len="med"/>
                      <a:tailEnd type="none" w="med" len="med"/>
                    </a:lnR>
                    <a:lnT w="12700" cap="flat" cmpd="sng" algn="ctr">
                      <a:solidFill>
                        <a:srgbClr val="D7544B"/>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10 Min. </a:t>
                      </a:r>
                    </a:p>
                    <a:p>
                      <a:pPr marL="87313" indent="0" algn="l" fontAlgn="b"/>
                      <a:r>
                        <a:rPr lang="de-CH" sz="1800" b="0" i="0" u="none" strike="noStrike" dirty="0">
                          <a:solidFill>
                            <a:srgbClr val="000000"/>
                          </a:solidFill>
                          <a:latin typeface="CircularStd" panose="020B0604020101020102" pitchFamily="34" charset="0"/>
                          <a:cs typeface="CircularStd" panose="020B0604020101020102" pitchFamily="34" charset="0"/>
                        </a:rPr>
                        <a:t>(5 Min.)</a:t>
                      </a:r>
                    </a:p>
                  </a:txBody>
                  <a:tcPr marL="7620" marR="7620" marT="7620" marB="0" anchor="ctr">
                    <a:lnL w="12700" cap="flat" cmpd="sng" algn="ctr">
                      <a:solidFill>
                        <a:srgbClr val="D7544B"/>
                      </a:solidFill>
                      <a:prstDash val="solid"/>
                      <a:round/>
                      <a:headEnd type="none" w="med" len="med"/>
                      <a:tailEnd type="none" w="med" len="med"/>
                    </a:lnL>
                    <a:lnR w="12700" cmpd="sng">
                      <a:solidFill>
                        <a:srgbClr val="FFFFFF"/>
                      </a:solidFill>
                    </a:lnR>
                    <a:lnT w="12700" cap="flat" cmpd="sng" algn="ctr">
                      <a:solidFill>
                        <a:srgbClr val="D7544B"/>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6891155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Design1_PP_NZT2023</Template>
  <TotalTime>0</TotalTime>
  <Words>1002</Words>
  <Application>Microsoft Office PowerPoint</Application>
  <PresentationFormat>Breitbild</PresentationFormat>
  <Paragraphs>224</Paragraphs>
  <Slides>18</Slides>
  <Notes>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18</vt:i4>
      </vt:variant>
    </vt:vector>
  </HeadingPairs>
  <TitlesOfParts>
    <vt:vector size="28" baseType="lpstr">
      <vt:lpstr>CircularStd-bold</vt:lpstr>
      <vt:lpstr>MS PGothic</vt:lpstr>
      <vt:lpstr>Times New Roman</vt:lpstr>
      <vt:lpstr>Arial</vt:lpstr>
      <vt:lpstr>Uxum Grotesque Bold</vt:lpstr>
      <vt:lpstr>Calibri Light</vt:lpstr>
      <vt:lpstr>Symbol</vt:lpstr>
      <vt:lpstr>Calibri</vt:lpstr>
      <vt:lpstr>CircularStd</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Judith Schläppi</dc:creator>
  <cp:lastModifiedBy>Judith Schläppi</cp:lastModifiedBy>
  <cp:revision>83</cp:revision>
  <dcterms:created xsi:type="dcterms:W3CDTF">2018-06-11T09:14:29Z</dcterms:created>
  <dcterms:modified xsi:type="dcterms:W3CDTF">2024-01-23T14:18:38Z</dcterms:modified>
</cp:coreProperties>
</file>