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0" r:id="rId2"/>
    <p:sldId id="261" r:id="rId3"/>
    <p:sldId id="262" r:id="rId4"/>
    <p:sldId id="283" r:id="rId5"/>
    <p:sldId id="286" r:id="rId6"/>
    <p:sldId id="279" r:id="rId7"/>
    <p:sldId id="294" r:id="rId8"/>
    <p:sldId id="295" r:id="rId9"/>
    <p:sldId id="281" r:id="rId10"/>
    <p:sldId id="296" r:id="rId11"/>
    <p:sldId id="297" r:id="rId12"/>
    <p:sldId id="298" r:id="rId13"/>
    <p:sldId id="267" r:id="rId14"/>
    <p:sldId id="268" r:id="rId15"/>
    <p:sldId id="269" r:id="rId16"/>
    <p:sldId id="274" r:id="rId17"/>
    <p:sldId id="273" r:id="rId18"/>
    <p:sldId id="272" r:id="rId19"/>
    <p:sldId id="284" r:id="rId20"/>
    <p:sldId id="271" r:id="rId21"/>
    <p:sldId id="270" r:id="rId22"/>
    <p:sldId id="276" r:id="rId23"/>
    <p:sldId id="277" r:id="rId24"/>
    <p:sldId id="285" r:id="rId25"/>
    <p:sldId id="288" r:id="rId26"/>
    <p:sldId id="289" r:id="rId27"/>
    <p:sldId id="290" r:id="rId28"/>
    <p:sldId id="291" r:id="rId29"/>
    <p:sldId id="292" r:id="rId30"/>
    <p:sldId id="293" r:id="rId31"/>
    <p:sldId id="299" r:id="rId32"/>
  </p:sldIdLst>
  <p:sldSz cx="12192000" cy="6858000"/>
  <p:notesSz cx="6858000" cy="9144000"/>
  <p:embeddedFontLst>
    <p:embeddedFont>
      <p:font typeface="CircularStd" panose="020B0604020101020102" pitchFamily="34" charset="0"/>
      <p:regular r:id="rId33"/>
      <p:bold r:id="rId34"/>
    </p:embeddedFont>
    <p:embeddedFont>
      <p:font typeface="CircularStd-bold" panose="020B0804020101010102" pitchFamily="34" charset="0"/>
      <p:bold r:id="rId35"/>
    </p:embeddedFont>
    <p:embeddedFont>
      <p:font typeface="MS PGothic" panose="020B0600070205080204" pitchFamily="34" charset="-128"/>
      <p:regular r:id="rId36"/>
    </p:embeddedFont>
    <p:embeddedFont>
      <p:font typeface="Uxum Grotesque Bold" panose="00000800000000000000" pitchFamily="50" charset="0"/>
      <p:bold r:id="rId3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544B"/>
    <a:srgbClr val="EB5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E9F6D-1BC8-4498-8825-F98870FBA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xum Grotesque Bold" panose="00000800000000000000" pitchFamily="50" charset="0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2413D1-DB54-48A3-9A32-C4F772151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9D0F53-FEE0-4B57-B368-235B437BB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8A3852E9-8E17-4E01-8FAE-EDFF41D0E2E5}" type="datetime2">
              <a:rPr lang="de-CH" smtClean="0"/>
              <a:pPr/>
              <a:t>Montag, 15. Januar 2024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452D2B-BA4C-4F1B-A49B-ABFE8B5CD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37EB45-6385-4695-8779-D89DC101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B05E28C3-DCD8-4311-8C78-8514E49EB75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3120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1B554-A600-4919-A440-A3071F687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43057C-0E2A-40E2-B285-33FADB186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BD2848-5399-4816-A1E0-B42003B26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A2E6-CD1D-4C18-9B05-04ADDB9B8173}" type="datetime2">
              <a:rPr lang="de-CH" smtClean="0"/>
              <a:t>Montag, 15. Januar 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1186DB-F281-4646-AFC0-713A922E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2D00DD-DD80-4EC3-9FBD-97FE7CB4D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906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05673A5-2BB6-4E81-8EA6-A79975C63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9FEDDAA-5786-4B56-83A5-5E4274FC1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4E4A93-91A1-4632-BC0B-E6B99932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9B9E-A57C-4496-823A-F4F5339BE57A}" type="datetime2">
              <a:rPr lang="de-CH" smtClean="0"/>
              <a:t>Montag, 15. Januar 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9E9F17-4BDB-475B-9B8D-A72EB5CF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362DBB-4006-4084-B065-E12CB93D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708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7AC545-0550-4288-B813-EE5F9D5E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xum Grotesque Bold" panose="00000800000000000000" pitchFamily="50" charset="0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8B8CFC-AEF6-4784-A739-6D8CE2EB3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ircularStd" panose="020B0604020101020102" pitchFamily="34" charset="0"/>
                <a:cs typeface="CircularStd" panose="020B0604020101020102" pitchFamily="34" charset="0"/>
              </a:defRPr>
            </a:lvl1pPr>
            <a:lvl2pPr>
              <a:defRPr>
                <a:latin typeface="CircularStd" panose="020B0604020101020102" pitchFamily="34" charset="0"/>
                <a:cs typeface="CircularStd" panose="020B0604020101020102" pitchFamily="34" charset="0"/>
              </a:defRPr>
            </a:lvl2pPr>
            <a:lvl3pPr>
              <a:defRPr>
                <a:latin typeface="CircularStd" panose="020B0604020101020102" pitchFamily="34" charset="0"/>
                <a:cs typeface="CircularStd" panose="020B0604020101020102" pitchFamily="34" charset="0"/>
              </a:defRPr>
            </a:lvl3pPr>
            <a:lvl4pPr>
              <a:defRPr>
                <a:latin typeface="CircularStd" panose="020B0604020101020102" pitchFamily="34" charset="0"/>
                <a:cs typeface="CircularStd" panose="020B0604020101020102" pitchFamily="34" charset="0"/>
              </a:defRPr>
            </a:lvl4pPr>
            <a:lvl5pPr>
              <a:defRPr>
                <a:latin typeface="CircularStd" panose="020B0604020101020102" pitchFamily="34" charset="0"/>
                <a:cs typeface="CircularStd" panose="020B0604020101020102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3D2B75-0B4D-4D87-A0D9-06140BB8F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98E2FF20-7BA4-4BF3-9166-7974C94CF42E}" type="datetime2">
              <a:rPr lang="de-CH" smtClean="0"/>
              <a:pPr/>
              <a:t>Montag, 15. Januar 2024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944299-10E9-4179-8F35-C830F008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F312EA-063C-4496-BF38-18678991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B05E28C3-DCD8-4311-8C78-8514E49EB75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65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07E6D-9424-4F02-8126-510053A4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F947C8-525C-4427-BA88-76C8A84AA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EF492D-999F-4DDD-B57B-826788B81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5FF5F-372E-4652-A456-470A6D1F4A3A}" type="datetime2">
              <a:rPr lang="de-CH" smtClean="0"/>
              <a:t>Montag, 15. Januar 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B32B03-3C11-448B-BB12-97C48360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B3A3C6-2A37-425C-AE45-E65A47FB6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7341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41795-8544-4E0C-8221-B40B4DE6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A1BE6A-C3EA-4DBE-AB81-98BE2DDBF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F9E7DF-0E34-4E7A-8B0E-D9CB7DDCE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815069-8473-44FF-A729-CCAAE100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A677-F6B7-4623-B471-0E9B83525000}" type="datetime2">
              <a:rPr lang="de-CH" smtClean="0"/>
              <a:t>Montag, 15. Januar 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E13BB7-BB0E-4A96-A4A5-0D8FA1BD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71EC1D-0A4A-484D-A5E1-02808897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512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6DAC5-435B-4B09-BCFB-BEDEBD61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39E1EA-C66E-48CA-978C-56BAB7F11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CB5BAD-BED3-4CF5-81C0-CFDA2A502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632212-69E3-4C52-87D3-FC8E217F5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68D6D0-F12A-4BA1-8779-8207FC1415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E0C6A1F-1E16-4091-83D5-6F0E0A591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497E8-1803-4C0F-B80B-A29893F6A9F2}" type="datetime2">
              <a:rPr lang="de-CH" smtClean="0"/>
              <a:t>Montag, 15. Januar 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DE25C6B-FB2E-44B0-892C-E21351E7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681021C-D5A8-4FF5-8164-881C49DA5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513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DB4CE4-8E6D-4EC7-B236-B2786EC5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9036FF-64F5-4917-A5D7-9203307F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CC7CD9EE-52BB-4339-9E4C-7B3329871324}" type="datetime2">
              <a:rPr lang="de-CH" smtClean="0"/>
              <a:pPr/>
              <a:t>Montag, 15. Januar 2024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73345D-4C27-4EA3-821B-F6FFF27B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715DED-7B4F-45AB-AA63-85827856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B05E28C3-DCD8-4311-8C78-8514E49EB75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6065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2C05B8-72F8-4548-91B1-56EC41870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B3B2293E-DFF6-47F7-B82A-CFB84AD9176F}" type="datetime2">
              <a:rPr lang="de-CH" smtClean="0"/>
              <a:pPr/>
              <a:t>Montag, 15. Januar 2024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CA2F38-D703-43B5-8BAF-9E3899AA0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EDC738-4A6F-42E6-8F85-35564F5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B05E28C3-DCD8-4311-8C78-8514E49EB75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488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FE157-7993-4CE6-9C35-3C2D43C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1EA2B4-967A-46EA-9EA2-658B6A78D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1ACB89-074B-4D13-B2B8-80C1BA5E3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BF7870-EE7F-49FC-BFFD-E7A2763E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7E-674B-4ADC-908C-4BC9AD702638}" type="datetime2">
              <a:rPr lang="de-CH" smtClean="0"/>
              <a:t>Montag, 15. Januar 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E4C8A8-F84E-4A2F-A2D8-CA593339C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CE7C2A-B0B6-46BD-8539-FAB9F99E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847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367B0-809F-4E5F-849A-0484D8EC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6390564-4B7B-4C00-81A5-193707221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BE0834-08AF-4FF9-9B29-A4805E0D0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AA2249-6105-4546-9CB0-D99F12D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6758-7BFD-4CEA-8939-2E9C2AB105D2}" type="datetime2">
              <a:rPr lang="de-CH" smtClean="0"/>
              <a:t>Montag, 15. Januar 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E267D6-666E-40BE-A125-84F631DF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21B0DF-56EC-4C4A-AFC8-46F1C267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183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71F88A1-59D2-403D-8018-65533374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CB0FAA-9F48-4B98-8D75-C14848797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CF915D-BD54-4129-B571-7E5D094B9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1613642E-1AE2-40CB-B2A1-6E682EF5BB50}" type="datetime2">
              <a:rPr lang="de-CH" smtClean="0"/>
              <a:pPr/>
              <a:t>Montag, 15. Januar 2024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8A800B-1B52-4C98-ADD0-17E9CB907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188EB7-26B4-4F52-8963-5B582CA06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B05E28C3-DCD8-4311-8C78-8514E49EB75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792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wordexcelpassword.com/index.php?id=download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0CB670-326B-4F84-9944-60F2FF759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A5519DFB-D138-4EAD-8D2D-D2E8C3D6A0DC}" type="datetime2">
              <a:rPr lang="de-CH" noProof="0" smtClean="0"/>
              <a:pPr lvl="0"/>
              <a:t>Montag, 15. Januar 2024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D9B055-A832-43DA-BD89-ECF48E5A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501A94-4816-4E8B-8371-09D580A5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1</a:t>
            </a:fld>
            <a:endParaRPr lang="de-CH" noProof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E1F0C2F-2F77-445A-9AA8-5C0A0DAE01EF}"/>
              </a:ext>
            </a:extLst>
          </p:cNvPr>
          <p:cNvSpPr txBox="1">
            <a:spLocks/>
          </p:cNvSpPr>
          <p:nvPr/>
        </p:nvSpPr>
        <p:spPr bwMode="auto">
          <a:xfrm>
            <a:off x="838199" y="3687414"/>
            <a:ext cx="6010836" cy="102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None/>
              <a:tabLst/>
              <a:defRPr/>
            </a:pPr>
            <a:r>
              <a:rPr kumimoji="0" lang="de-CH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xum Grotesque Bold" panose="00000800000000000000" pitchFamily="50" charset="0"/>
              </a:rPr>
              <a:t>Projektteam:</a:t>
            </a:r>
          </a:p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None/>
              <a:tabLst/>
              <a:defRPr/>
            </a:pPr>
            <a:r>
              <a:rPr kumimoji="0" lang="de-CH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ularStd" panose="020B0604020101020102" pitchFamily="34" charset="0"/>
                <a:cs typeface="CircularStd" panose="020B0604020101020102" pitchFamily="34" charset="0"/>
              </a:rPr>
              <a:t>Petra Musterfrau, Max Muster und Berta Beispiel </a:t>
            </a:r>
          </a:p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None/>
              <a:tabLst/>
              <a:defRPr/>
            </a:pPr>
            <a:endParaRPr kumimoji="0" lang="de-CH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0" charset="-128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7AA1A6A-79AC-4A20-A627-676901B38F7C}"/>
              </a:ext>
            </a:extLst>
          </p:cNvPr>
          <p:cNvSpPr txBox="1">
            <a:spLocks/>
          </p:cNvSpPr>
          <p:nvPr/>
        </p:nvSpPr>
        <p:spPr bwMode="gray">
          <a:xfrm>
            <a:off x="0" y="1239632"/>
            <a:ext cx="12191999" cy="1341785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xum Grotesque Bold" panose="00000800000000000000" pitchFamily="50" charset="0"/>
              </a:rPr>
              <a:t>Ein Tag als </a:t>
            </a:r>
            <a:r>
              <a:rPr lang="de-CH" sz="4800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Informatikerin</a:t>
            </a:r>
            <a:endParaRPr kumimoji="0" lang="de-CH" sz="4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E27958D-0C24-45A2-BF56-277E46C2F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15790"/>
            <a:ext cx="2160000" cy="6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9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9629A63A-DF26-4173-B7A7-F003CC97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dirty="0"/>
              <a:t>Mohamed Hassan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10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xum Grotesque Bold" panose="00000800000000000000" pitchFamily="50" charset="0"/>
              </a:rPr>
              <a:t>Verschlüsselung knacken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FF0CE72-153E-4834-9256-90DAC035A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951" y="2418204"/>
            <a:ext cx="4275808" cy="3056535"/>
          </a:xfrm>
          <a:prstGeom prst="roundRect">
            <a:avLst/>
          </a:prstGeom>
        </p:spPr>
      </p:pic>
      <p:sp>
        <p:nvSpPr>
          <p:cNvPr id="16" name="Inhaltsplatzhalter 8">
            <a:extLst>
              <a:ext uri="{FF2B5EF4-FFF2-40B4-BE49-F238E27FC236}">
                <a16:creationId xmlns:a16="http://schemas.microsoft.com/office/drawing/2014/main" id="{10EC9D75-A58D-DBD4-8122-9E299EF3622D}"/>
              </a:ext>
            </a:extLst>
          </p:cNvPr>
          <p:cNvSpPr txBox="1">
            <a:spLocks/>
          </p:cNvSpPr>
          <p:nvPr/>
        </p:nvSpPr>
        <p:spPr>
          <a:xfrm>
            <a:off x="446315" y="1009195"/>
            <a:ext cx="11386456" cy="4749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2000" dirty="0"/>
              <a:t>Passwörter sind wichtig! Es müssen aber intelligente und längere Passwörter sein.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2000" dirty="0"/>
              <a:t>Denn ein Computerprogramm kann ein 4-stelliges Passwort in wenigen Sekunden herausfinden: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www.freewordexcelpassword.com/index.php?id=download</a:t>
            </a:r>
            <a:endParaRPr lang="de-CH" sz="2000" dirty="0"/>
          </a:p>
          <a:p>
            <a:pPr marL="0" indent="0">
              <a:buFont typeface="Arial" panose="020B0604020202020204" pitchFamily="34" charset="0"/>
              <a:buNone/>
            </a:pPr>
            <a:endParaRPr lang="de-CH" sz="2000" dirty="0"/>
          </a:p>
          <a:p>
            <a:pPr marL="0" indent="0">
              <a:buFont typeface="Arial" panose="020B0604020202020204" pitchFamily="34" charset="0"/>
              <a:buNone/>
            </a:pP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07722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8">
            <a:extLst>
              <a:ext uri="{FF2B5EF4-FFF2-40B4-BE49-F238E27FC236}">
                <a16:creationId xmlns:a16="http://schemas.microsoft.com/office/drawing/2014/main" id="{49D4D152-85CF-1F40-7361-9B785A09E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71" y="690107"/>
            <a:ext cx="11386456" cy="5848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dirty="0">
                <a:latin typeface="Uxum Grotesque Bold" panose="00000800000000000000" pitchFamily="50" charset="0"/>
              </a:rPr>
              <a:t>Symmetrische Verschlüsselung: </a:t>
            </a:r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r>
              <a:rPr lang="de-CH" sz="2000" dirty="0"/>
              <a:t>	 Nina						  Lea		</a:t>
            </a:r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r>
              <a:rPr lang="de-CH" sz="2000" dirty="0"/>
              <a:t>Nina und Lea sind im Besitz von Schlüssel und Schloss (Code / Passwort).</a:t>
            </a: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r>
              <a:rPr lang="de-CH" sz="2000" dirty="0"/>
              <a:t>Vorteil: 		schnell</a:t>
            </a:r>
          </a:p>
          <a:p>
            <a:pPr marL="0" indent="0">
              <a:buNone/>
            </a:pPr>
            <a:r>
              <a:rPr lang="de-CH" sz="2000" dirty="0"/>
              <a:t>Nachteil: 	Sicherheit </a:t>
            </a:r>
            <a:r>
              <a:rPr lang="de-CH" sz="2000" dirty="0">
                <a:sym typeface="Wingdings" panose="05000000000000000000" pitchFamily="2" charset="2"/>
              </a:rPr>
              <a:t>→ der Schlüssel muss zuerst ausgetauscht werden.</a:t>
            </a:r>
            <a:endParaRPr lang="de-CH" sz="2000" dirty="0"/>
          </a:p>
          <a:p>
            <a:pPr marL="0" indent="0">
              <a:buNone/>
            </a:pPr>
            <a:endParaRPr lang="de-CH" sz="24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1FCA985-5A34-7320-C0E3-B7B250A189FA}"/>
              </a:ext>
            </a:extLst>
          </p:cNvPr>
          <p:cNvGrpSpPr/>
          <p:nvPr/>
        </p:nvGrpSpPr>
        <p:grpSpPr>
          <a:xfrm>
            <a:off x="-454313" y="507544"/>
            <a:ext cx="10288734" cy="3294707"/>
            <a:chOff x="-454313" y="507544"/>
            <a:chExt cx="10288734" cy="3294707"/>
          </a:xfrm>
        </p:grpSpPr>
        <p:pic>
          <p:nvPicPr>
            <p:cNvPr id="15" name="Picture 2" descr="Sicherheit, Sperre, Sichern, Schutz">
              <a:extLst>
                <a:ext uri="{FF2B5EF4-FFF2-40B4-BE49-F238E27FC236}">
                  <a16:creationId xmlns:a16="http://schemas.microsoft.com/office/drawing/2014/main" id="{5C4E2772-074D-D780-A7DE-02B2F1495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4313" y="563751"/>
              <a:ext cx="4848225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Sicherheit, Sperre, Sichern, Schutz">
              <a:extLst>
                <a:ext uri="{FF2B5EF4-FFF2-40B4-BE49-F238E27FC236}">
                  <a16:creationId xmlns:a16="http://schemas.microsoft.com/office/drawing/2014/main" id="{10895997-962B-D5BD-B6F7-C5D11A794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196" y="507544"/>
              <a:ext cx="4848225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9629A63A-DF26-4173-B7A7-F003CC97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dirty="0" err="1"/>
              <a:t>Kreatikar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11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xum Grotesque Bold" panose="00000800000000000000" pitchFamily="50" charset="0"/>
              </a:rPr>
              <a:t>Verschlüsselungsarten</a:t>
            </a:r>
          </a:p>
        </p:txBody>
      </p:sp>
    </p:spTree>
    <p:extLst>
      <p:ext uri="{BB962C8B-B14F-4D97-AF65-F5344CB8AC3E}">
        <p14:creationId xmlns:p14="http://schemas.microsoft.com/office/powerpoint/2010/main" val="45411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nhaltsplatzhalter 8">
            <a:extLst>
              <a:ext uri="{FF2B5EF4-FFF2-40B4-BE49-F238E27FC236}">
                <a16:creationId xmlns:a16="http://schemas.microsoft.com/office/drawing/2014/main" id="{6C7D6DD2-C757-7854-4A13-133F49D93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71" y="690107"/>
            <a:ext cx="11951248" cy="58488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dirty="0">
                <a:latin typeface="Uxum Grotesque Bold" panose="00000800000000000000" pitchFamily="50" charset="0"/>
                <a:cs typeface="Arial" panose="020B0604020202020204" pitchFamily="34" charset="0"/>
              </a:rPr>
              <a:t>Asymmetrische Verschlüsselung: </a:t>
            </a:r>
          </a:p>
          <a:p>
            <a:pPr marL="0" indent="0">
              <a:buNone/>
            </a:pPr>
            <a:endParaRPr lang="de-CH" sz="2400" dirty="0"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2400" dirty="0"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2400" dirty="0"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2400" dirty="0"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2400" dirty="0">
                <a:latin typeface="+mn-lt"/>
                <a:cs typeface="Arial" panose="020B0604020202020204" pitchFamily="34" charset="0"/>
              </a:rPr>
              <a:t>	      	</a:t>
            </a:r>
            <a:r>
              <a:rPr lang="de-CH" sz="2000" dirty="0"/>
              <a:t>Schloss im Internet         	Verschlüsselte Nachricht</a:t>
            </a:r>
          </a:p>
          <a:p>
            <a:pPr marL="0" indent="0">
              <a:buNone/>
            </a:pPr>
            <a:r>
              <a:rPr lang="de-CH" sz="2000" dirty="0"/>
              <a:t>   Nina									     	Lea hat den Schlüssel</a:t>
            </a: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r>
              <a:rPr lang="de-CH" sz="2000" dirty="0"/>
              <a:t>Nina nutzt das im Internet öffentlich zugängliche Schloss von Lea und «verschliesst» bzw. verschlüsselt damit ihre Nachricht. Lea hat den Schlüssel dazu und kann die Nachricht entschlüsseln.</a:t>
            </a: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r>
              <a:rPr lang="de-CH" sz="2000" dirty="0"/>
              <a:t>Vorteil: 		Der Schlüssel muss nicht getauscht werden = Sicherheit.</a:t>
            </a:r>
          </a:p>
          <a:p>
            <a:pPr marL="0" indent="0">
              <a:buNone/>
            </a:pPr>
            <a:r>
              <a:rPr lang="de-CH" sz="2000" dirty="0"/>
              <a:t>Nachteil: 	Langsame Ver- und Entschlüsselung.</a:t>
            </a:r>
          </a:p>
          <a:p>
            <a:pPr marL="0" indent="0">
              <a:buNone/>
            </a:pPr>
            <a:endParaRPr lang="de-CH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9629A63A-DF26-4173-B7A7-F003CC97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noProof="0" dirty="0" err="1"/>
              <a:t>webandi</a:t>
            </a:r>
            <a:r>
              <a:rPr lang="de-CH" noProof="0" dirty="0"/>
              <a:t> / Johanna84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12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Verschlüsselungsarten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ACD5628-D3DC-4AFF-B492-02813B9F4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33" t="5811" r="13994" b="15214"/>
          <a:stretch/>
        </p:blipFill>
        <p:spPr>
          <a:xfrm>
            <a:off x="2091069" y="1174030"/>
            <a:ext cx="2192953" cy="1723034"/>
          </a:xfrm>
          <a:prstGeom prst="round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21347B6-9904-4BB0-A5D2-D3B773A58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70" t="26046" r="58052" b="9793"/>
          <a:stretch/>
        </p:blipFill>
        <p:spPr>
          <a:xfrm rot="2982696">
            <a:off x="10074873" y="1974998"/>
            <a:ext cx="936460" cy="1331735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2F40C85A-99E3-4190-8156-962A958EA3FA}"/>
              </a:ext>
            </a:extLst>
          </p:cNvPr>
          <p:cNvSpPr/>
          <p:nvPr/>
        </p:nvSpPr>
        <p:spPr>
          <a:xfrm rot="19599216">
            <a:off x="528768" y="2608757"/>
            <a:ext cx="1366217" cy="484632"/>
          </a:xfrm>
          <a:prstGeom prst="rightArrow">
            <a:avLst/>
          </a:prstGeom>
          <a:solidFill>
            <a:srgbClr val="D7544B"/>
          </a:solidFill>
          <a:ln>
            <a:solidFill>
              <a:srgbClr val="D754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2050" name="Picture 2" descr="Computer, VerschlÃ¼sseln, VerschlÃ¼sselung">
            <a:extLst>
              <a:ext uri="{FF2B5EF4-FFF2-40B4-BE49-F238E27FC236}">
                <a16:creationId xmlns:a16="http://schemas.microsoft.com/office/drawing/2014/main" id="{2DDB385A-B3B8-4EDD-851B-6D4AA2A97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37" y="1112230"/>
            <a:ext cx="1816996" cy="182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29CE96B0-0860-4830-B131-7CC18B7337D3}"/>
              </a:ext>
            </a:extLst>
          </p:cNvPr>
          <p:cNvSpPr/>
          <p:nvPr/>
        </p:nvSpPr>
        <p:spPr>
          <a:xfrm>
            <a:off x="4516861" y="1880411"/>
            <a:ext cx="990788" cy="484632"/>
          </a:xfrm>
          <a:prstGeom prst="rightArrow">
            <a:avLst/>
          </a:prstGeom>
          <a:solidFill>
            <a:srgbClr val="D7544B"/>
          </a:solidFill>
          <a:ln>
            <a:solidFill>
              <a:srgbClr val="D754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12F4B40F-5C82-45B4-A282-38F918E496BF}"/>
              </a:ext>
            </a:extLst>
          </p:cNvPr>
          <p:cNvSpPr/>
          <p:nvPr/>
        </p:nvSpPr>
        <p:spPr>
          <a:xfrm rot="770097">
            <a:off x="8186874" y="2237263"/>
            <a:ext cx="1366217" cy="484632"/>
          </a:xfrm>
          <a:prstGeom prst="rightArrow">
            <a:avLst/>
          </a:prstGeom>
          <a:solidFill>
            <a:srgbClr val="D7544B"/>
          </a:solidFill>
          <a:ln>
            <a:solidFill>
              <a:srgbClr val="D754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9438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60A968-C68E-4A7E-9298-1356D2C564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484422-18FA-40AF-97DB-6AE402A9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39A3B9-C566-461D-BAE3-566FBEEF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13</a:t>
            </a:fld>
            <a:endParaRPr lang="de-CH" noProof="0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5816B8EE-4B5D-47BE-B251-AE0EC829FADD}"/>
              </a:ext>
            </a:extLst>
          </p:cNvPr>
          <p:cNvSpPr txBox="1">
            <a:spLocks/>
          </p:cNvSpPr>
          <p:nvPr/>
        </p:nvSpPr>
        <p:spPr bwMode="gray">
          <a:xfrm>
            <a:off x="1" y="316230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xum Grotesque Bold" panose="00000800000000000000" pitchFamily="50" charset="0"/>
              </a:rPr>
              <a:t>Handouts für die Übungen</a:t>
            </a:r>
          </a:p>
        </p:txBody>
      </p:sp>
    </p:spTree>
    <p:extLst>
      <p:ext uri="{BB962C8B-B14F-4D97-AF65-F5344CB8AC3E}">
        <p14:creationId xmlns:p14="http://schemas.microsoft.com/office/powerpoint/2010/main" val="75720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CB84D-699A-4A25-907A-E2A22EA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noProof="0" dirty="0" err="1"/>
              <a:t>PublicDomainPrictures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14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Hardwarekomponenten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96E4BD-26F9-4AF9-8DD3-D87D19BF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051" y="702198"/>
            <a:ext cx="6468590" cy="54852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05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CB84D-699A-4A25-907A-E2A22EA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dirty="0" err="1"/>
              <a:t>Bildq</a:t>
            </a:r>
            <a:r>
              <a:rPr lang="de-CH" noProof="0" dirty="0" err="1"/>
              <a:t>uelle</a:t>
            </a:r>
            <a:r>
              <a:rPr lang="de-CH" noProof="0" dirty="0"/>
              <a:t>: </a:t>
            </a:r>
            <a:r>
              <a:rPr lang="de-CH" noProof="0" dirty="0" err="1"/>
              <a:t>Skeeze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15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Hardwarekomponenten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1C1CA37-52F5-4CAF-9EB2-F76D235BF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17" y="780415"/>
            <a:ext cx="9103567" cy="55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22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CB84D-699A-4A25-907A-E2A22EA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CH" noProof="0" dirty="0"/>
              <a:t>Bildquelle: Janeb13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16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Hardwarekomponenten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5DFFDEB-27A1-47B6-A744-A3128F81D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073" y="739060"/>
            <a:ext cx="6449854" cy="562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9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CB84D-699A-4A25-907A-E2A22EA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CH" dirty="0" err="1"/>
              <a:t>Bildq</a:t>
            </a:r>
            <a:r>
              <a:rPr lang="de-CH" noProof="0" dirty="0" err="1"/>
              <a:t>uelle</a:t>
            </a:r>
            <a:r>
              <a:rPr lang="de-CH" noProof="0" dirty="0"/>
              <a:t>: </a:t>
            </a:r>
            <a:r>
              <a:rPr lang="de-CH" noProof="0" dirty="0" err="1"/>
              <a:t>Skeeze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17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Hardwarekomponenten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3C2FD7-210D-4E4D-BF93-527B850D9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20" y="691515"/>
            <a:ext cx="7299960" cy="5474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5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CB84D-699A-4A25-907A-E2A22EA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CH" noProof="0" dirty="0"/>
              <a:t>Bildquelle: alexramos10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18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Hardwarekomponenten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3C6C69-2F89-442E-8862-9058AAA89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800" y="654256"/>
            <a:ext cx="8378401" cy="55812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96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CB84D-699A-4A25-907A-E2A22EA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noProof="0" dirty="0" err="1"/>
              <a:t>FaxeARt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19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Hardwarekomponenten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EF6D97-626F-490D-9832-53EB9B77B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395" y="658607"/>
            <a:ext cx="7053211" cy="52899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13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F852374-F746-47B0-BF88-4AC70A52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B3B2293E-DFF6-47F7-B82A-CFB84AD9176F}" type="datetime2">
              <a:rPr lang="de-CH" noProof="0" smtClean="0"/>
              <a:pPr lvl="0"/>
              <a:t>Montag, 15. Januar 2024</a:t>
            </a:fld>
            <a:endParaRPr lang="de-CH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9A764B-2021-4DFB-B1FE-8C7095E20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A25328-95CF-4303-B3AF-F51D43AF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2</a:t>
            </a:fld>
            <a:endParaRPr lang="de-CH" noProof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FC3416E-9FE1-4A83-B828-C101586CBD1C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xum Grotesque Bold" panose="00000800000000000000" pitchFamily="50" charset="0"/>
              </a:rPr>
              <a:t>Ablauf des Workshops	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F15E9283-7AE4-41B8-86A3-02948C02A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221763"/>
              </p:ext>
            </p:extLst>
          </p:nvPr>
        </p:nvGraphicFramePr>
        <p:xfrm>
          <a:off x="155916" y="952200"/>
          <a:ext cx="11880168" cy="4953600"/>
        </p:xfrm>
        <a:graphic>
          <a:graphicData uri="http://schemas.openxmlformats.org/drawingml/2006/table">
            <a:tbl>
              <a:tblPr firstRow="1" bandRow="1"/>
              <a:tblGrid>
                <a:gridCol w="11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4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b="0" u="none" strike="noStrike" dirty="0">
                          <a:latin typeface="CircularStd-bold" panose="020B0804020101010102" pitchFamily="34" charset="0"/>
                          <a:cs typeface="CircularStd-bold" panose="020B0804020101010102" pitchFamily="34" charset="0"/>
                        </a:rPr>
                        <a:t>Zeit</a:t>
                      </a:r>
                      <a:endParaRPr lang="de-CH" sz="1400" b="0" i="0" u="none" strike="noStrike" dirty="0">
                        <a:solidFill>
                          <a:schemeClr val="bg1"/>
                        </a:solidFill>
                        <a:latin typeface="CircularStd-bold" panose="020B0804020101010102" pitchFamily="34" charset="0"/>
                        <a:cs typeface="CircularStd-bold" panose="020B0804020101010102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544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b="0" u="none" strike="noStrike" dirty="0">
                          <a:latin typeface="CircularStd-bold" panose="020B0804020101010102" pitchFamily="34" charset="0"/>
                          <a:cs typeface="CircularStd-bold" panose="020B0804020101010102" pitchFamily="34" charset="0"/>
                        </a:rPr>
                        <a:t>Programm</a:t>
                      </a:r>
                      <a:endParaRPr lang="de-CH" sz="1400" b="0" i="0" u="none" strike="noStrike" dirty="0">
                        <a:solidFill>
                          <a:schemeClr val="bg1"/>
                        </a:solidFill>
                        <a:latin typeface="CircularStd-bold" panose="020B0804020101010102" pitchFamily="34" charset="0"/>
                        <a:cs typeface="CircularStd-bold" panose="020B0804020101010102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5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09.00 Uhr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u="none" strike="noStrike" dirty="0"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Begrüssung, Vorstellung, Präsentation des Tagesablaufs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latin typeface="CircularStd" panose="020B0604020101020102" pitchFamily="34" charset="0"/>
                        <a:cs typeface="CircularStd" panose="020B0604020101020102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u="none" strike="noStrike" dirty="0"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09.30 Uhr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latin typeface="CircularStd" panose="020B0604020101020102" pitchFamily="34" charset="0"/>
                        <a:cs typeface="CircularStd" panose="020B0604020101020102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u="none" strike="noStrike" dirty="0"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Rundgang durch die Informatik-Abteilung und Erläuterung der Aufgaben einer Informatikerin / eines Informatikers (30 Min.)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612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ircularStd" panose="020B0604020101020102" pitchFamily="34" charset="0"/>
                          <a:ea typeface="+mn-ea"/>
                          <a:cs typeface="CircularStd" panose="020B0604020101020102" pitchFamily="34" charset="0"/>
                        </a:rPr>
                        <a:t>10.00 Uhr</a:t>
                      </a:r>
                      <a:endParaRPr kumimoji="0" lang="de-C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ircularStd" panose="020B0604020101020102" pitchFamily="34" charset="0"/>
                        <a:ea typeface="+mn-ea"/>
                        <a:cs typeface="CircularStd" panose="020B0604020101020102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" algn="l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Computerkomponenten zusammensetzen (25 Min.)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739071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u="none" strike="noStrike" dirty="0"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10.25 Uhr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latin typeface="CircularStd" panose="020B0604020101020102" pitchFamily="34" charset="0"/>
                        <a:cs typeface="CircularStd" panose="020B0604020101020102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Pause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9200">
                <a:tc>
                  <a:txBody>
                    <a:bodyPr/>
                    <a:lstStyle/>
                    <a:p>
                      <a:pPr marL="61200" algn="l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10.40 Uhr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" algn="l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CH" sz="1400" b="0" i="0" u="none" strike="noStrike" kern="1200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ea typeface="+mn-ea"/>
                          <a:cs typeface="CircularStd" panose="020B0604020101020102" pitchFamily="34" charset="0"/>
                        </a:rPr>
                        <a:t>IT-Support</a:t>
                      </a:r>
                    </a:p>
                    <a:p>
                      <a:pPr marL="346950" lvl="0" indent="-285750" algn="l" fontAlgn="b">
                        <a:buFont typeface="Symbol" panose="05050102010706020507" pitchFamily="18" charset="2"/>
                        <a:buChar char="·"/>
                      </a:pPr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Diskussion (20 Min.)</a:t>
                      </a:r>
                    </a:p>
                    <a:p>
                      <a:pPr marL="346950" lvl="0" indent="-285750" algn="l" defTabSz="914400" rtl="0" eaLnBrk="1" fontAlgn="b" latinLnBrk="0" hangingPunct="1">
                        <a:buFont typeface="Symbol" panose="05050102010706020507" pitchFamily="18" charset="2"/>
                        <a:buChar char="·"/>
                      </a:pPr>
                      <a:r>
                        <a:rPr lang="de-CH" sz="1400" b="0" i="0" u="none" strike="noStrike" kern="1200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ea typeface="+mn-ea"/>
                          <a:cs typeface="CircularStd" panose="020B0604020101020102" pitchFamily="34" charset="0"/>
                        </a:rPr>
                        <a:t>Vorbereitung IT-Supportfall (10 Min.)</a:t>
                      </a:r>
                    </a:p>
                    <a:p>
                      <a:pPr marL="346950" lvl="0" indent="-285750" algn="l" defTabSz="914400" rtl="0" eaLnBrk="1" fontAlgn="b" latinLnBrk="0" hangingPunct="1">
                        <a:buFont typeface="Symbol" panose="05050102010706020507" pitchFamily="18" charset="2"/>
                        <a:buChar char="·"/>
                      </a:pPr>
                      <a:r>
                        <a:rPr lang="de-CH" sz="1400" b="0" i="0" u="none" strike="noStrike" kern="1200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ea typeface="+mn-ea"/>
                          <a:cs typeface="CircularStd" panose="020B0604020101020102" pitchFamily="34" charset="0"/>
                        </a:rPr>
                        <a:t>Spiel Supportfälle (3 x 15 Min.)</a:t>
                      </a:r>
                    </a:p>
                    <a:p>
                      <a:pPr marL="346950" lvl="0" indent="-285750" algn="l" defTabSz="914400" rtl="0" eaLnBrk="1" fontAlgn="b" latinLnBrk="0" hangingPunct="1">
                        <a:buFont typeface="Symbol" panose="05050102010706020507" pitchFamily="18" charset="2"/>
                        <a:buChar char="·"/>
                      </a:pPr>
                      <a:r>
                        <a:rPr lang="de-CH" sz="1400" b="0" i="0" u="none" strike="noStrike" kern="1200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ea typeface="+mn-ea"/>
                          <a:cs typeface="CircularStd" panose="020B0604020101020102" pitchFamily="34" charset="0"/>
                        </a:rPr>
                        <a:t>Auswertung (15 Min.)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74203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61200" algn="l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12.10 Uhr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" algn="l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Mittagessen in der Kantine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493342"/>
                  </a:ext>
                </a:extLst>
              </a:tr>
              <a:tr h="824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b="0" u="none" strike="noStrike" dirty="0"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13.00 Uhr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latin typeface="CircularStd" panose="020B0604020101020102" pitchFamily="34" charset="0"/>
                        <a:cs typeface="CircularStd" panose="020B0604020101020102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Verschlüsselung</a:t>
                      </a:r>
                    </a:p>
                    <a:p>
                      <a:pPr marL="346950" lvl="0" indent="-285750" algn="l" defTabSz="914400" rtl="0" eaLnBrk="1" fontAlgn="b" latinLnBrk="0" hangingPunct="1">
                        <a:buFont typeface="Symbol" panose="05050102010706020507" pitchFamily="18" charset="2"/>
                        <a:buChar char="·"/>
                      </a:pPr>
                      <a:r>
                        <a:rPr lang="de-CH" sz="1400" b="0" i="0" u="none" strike="noStrike" kern="1200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ea typeface="+mn-ea"/>
                          <a:cs typeface="CircularStd" panose="020B0604020101020102" pitchFamily="34" charset="0"/>
                        </a:rPr>
                        <a:t>Inputs</a:t>
                      </a:r>
                    </a:p>
                    <a:p>
                      <a:pPr marL="346950" lvl="0" indent="-285750" algn="l" defTabSz="914400" rtl="0" eaLnBrk="1" fontAlgn="b" latinLnBrk="0" hangingPunct="1">
                        <a:buFont typeface="Symbol" panose="05050102010706020507" pitchFamily="18" charset="2"/>
                        <a:buChar char="·"/>
                      </a:pPr>
                      <a:r>
                        <a:rPr lang="de-CH" sz="1400" b="0" i="0" u="none" strike="noStrike" kern="1200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ea typeface="+mn-ea"/>
                          <a:cs typeface="CircularStd" panose="020B0604020101020102" pitchFamily="34" charset="0"/>
                        </a:rPr>
                        <a:t>Winkelschlüssel und Cäsar-Rad – zwei Möglichkeiten der Verschlüsselung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u="none" strike="noStrike" dirty="0"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14.00 Uhr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latin typeface="CircularStd" panose="020B0604020101020102" pitchFamily="34" charset="0"/>
                        <a:cs typeface="CircularStd" panose="020B0604020101020102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u="none" strike="noStrike" dirty="0"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Abschluss (30 Min.)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latin typeface="CircularStd" panose="020B0604020101020102" pitchFamily="34" charset="0"/>
                        <a:cs typeface="CircularStd" panose="020B0604020101020102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14:45 Uhr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61200" algn="l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latin typeface="CircularStd" panose="020B0604020101020102" pitchFamily="34" charset="0"/>
                          <a:cs typeface="CircularStd" panose="020B0604020101020102" pitchFamily="34" charset="0"/>
                        </a:rPr>
                        <a:t>Interview mit Mitarbeitenden oder Lernenden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759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CB84D-699A-4A25-907A-E2A22EA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noProof="0" dirty="0" err="1"/>
              <a:t>IgorShubin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20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Hardwarekomponenten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6022D55-1375-4465-9FE3-BF9E1C6B1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373" y="937649"/>
            <a:ext cx="7545255" cy="501445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2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CB84D-699A-4A25-907A-E2A22EA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CH" noProof="0" dirty="0"/>
              <a:t>Bildquelle: flober81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21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Hardwarekomponenten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8632B3B-CB24-408F-BAE4-BE4EE059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986" y="847525"/>
            <a:ext cx="7360029" cy="48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98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CB84D-699A-4A25-907A-E2A22EA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noProof="0" dirty="0" err="1"/>
              <a:t>Clker</a:t>
            </a:r>
            <a:r>
              <a:rPr lang="de-CH" noProof="0" dirty="0"/>
              <a:t>-Free-Vector-Images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22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Hardwarekomponenten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661107-28BC-4091-A634-46214A26C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858" y="1143000"/>
            <a:ext cx="8072284" cy="40361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CB84D-699A-4A25-907A-E2A22EA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noProof="0" dirty="0" err="1"/>
              <a:t>Mocho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23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Hardwarekomponenten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38287E-03FB-4ABB-84D5-2149821B5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736" y="675448"/>
            <a:ext cx="7322529" cy="52573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85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CB84D-699A-4A25-907A-E2A22EA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noProof="0" dirty="0" err="1"/>
              <a:t>Ircfree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24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Hardwarekomponenten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80BBCD1-DE16-4CE3-B615-362E1A79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143000"/>
            <a:ext cx="7810500" cy="4572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63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2E92EB-2F2E-460E-A33A-03AA49D18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r>
              <a:rPr lang="de-CH" sz="2600" dirty="0"/>
              <a:t>Wenn ich den Computer starte, kommt nur ein schwarzer Bildschirm.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E6D9093-7C97-4C31-ACB2-6BE3F8FC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dirty="0"/>
              <a:t>Daniel </a:t>
            </a:r>
            <a:r>
              <a:rPr lang="de-CH" dirty="0" err="1"/>
              <a:t>Neiva</a:t>
            </a:r>
            <a:r>
              <a:rPr lang="de-CH" dirty="0"/>
              <a:t> Dan </a:t>
            </a:r>
            <a:r>
              <a:rPr lang="de-CH" dirty="0" err="1"/>
              <a:t>Neiva</a:t>
            </a:r>
            <a:r>
              <a:rPr lang="de-CH" dirty="0"/>
              <a:t> </a:t>
            </a:r>
            <a:r>
              <a:rPr lang="de-CH" noProof="0" dirty="0"/>
              <a:t>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25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IT-Support Anfragen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5ADE5F3-7913-4DE5-87C9-23E62DF4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" b="4416"/>
          <a:stretch/>
        </p:blipFill>
        <p:spPr>
          <a:xfrm>
            <a:off x="3386392" y="798178"/>
            <a:ext cx="5419216" cy="37054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56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2E92EB-2F2E-460E-A33A-03AA49D18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lnSpc>
                <a:spcPct val="120000"/>
              </a:lnSpc>
              <a:buNone/>
            </a:pPr>
            <a:r>
              <a:rPr lang="de-CH" dirty="0"/>
              <a:t>Ich kann das Word-Dokument nicht finden, das ich gestern abgespeichert habe.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E6D9093-7C97-4C31-ACB2-6BE3F8FC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dirty="0" err="1"/>
              <a:t>Myrfa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26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IT-Support Anfragen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08DA29-37B8-4154-A7D8-6424F5CD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301" y="834291"/>
            <a:ext cx="4861627" cy="38068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64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2E92EB-2F2E-460E-A33A-03AA49D18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r>
              <a:rPr lang="de-CH" sz="2600" dirty="0"/>
              <a:t>Ich komme nicht aufs Internet.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E6D9093-7C97-4C31-ACB2-6BE3F8FC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dirty="0" err="1"/>
              <a:t>Bildq</a:t>
            </a:r>
            <a:r>
              <a:rPr lang="de-CH" noProof="0" dirty="0" err="1"/>
              <a:t>uelle</a:t>
            </a:r>
            <a:r>
              <a:rPr lang="de-CH" noProof="0" dirty="0"/>
              <a:t>: </a:t>
            </a:r>
            <a:r>
              <a:rPr lang="de-CH" dirty="0"/>
              <a:t> 200 Degrees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27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IT-Support Anfragen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AE72F00-F4AD-4130-A59B-CCD9BF2DD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4375"/>
          <a:stretch/>
        </p:blipFill>
        <p:spPr>
          <a:xfrm>
            <a:off x="2831679" y="669984"/>
            <a:ext cx="6528643" cy="408040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26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2E92EB-2F2E-460E-A33A-03AA49D18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r>
              <a:rPr lang="de-CH" sz="2400" dirty="0"/>
              <a:t>Ich kann nicht drucken.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E6D9093-7C97-4C31-ACB2-6BE3F8FC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dirty="0" err="1"/>
              <a:t>OpenClipart-Vectors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28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IT-Support Anfragen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8DACCF-C07D-416B-B8B6-BC587CBFB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29"/>
          <a:stretch/>
        </p:blipFill>
        <p:spPr>
          <a:xfrm>
            <a:off x="3886200" y="831111"/>
            <a:ext cx="4724400" cy="4572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8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2E92EB-2F2E-460E-A33A-03AA49D18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r>
              <a:rPr lang="de-CH" sz="2400" dirty="0"/>
              <a:t>Ich möchte einen Ordner auf meinen Desktop verlinken.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E6D9093-7C97-4C31-ACB2-6BE3F8FC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noProof="0" dirty="0"/>
              <a:t>Bildquelle: </a:t>
            </a:r>
            <a:r>
              <a:rPr lang="de-CH" dirty="0" err="1"/>
              <a:t>OpenClipart-Vectors</a:t>
            </a:r>
            <a:r>
              <a:rPr lang="de-CH" noProof="0" dirty="0"/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29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IT-Support Anfragen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BEEFCAD-2464-9A0E-BF40-5273D28AC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2781" y="1255691"/>
            <a:ext cx="3281625" cy="32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BBD630E-3200-409C-858E-50A2F82F5718}"/>
              </a:ext>
            </a:extLst>
          </p:cNvPr>
          <p:cNvSpPr txBox="1">
            <a:spLocks/>
          </p:cNvSpPr>
          <p:nvPr/>
        </p:nvSpPr>
        <p:spPr bwMode="gray">
          <a:xfrm>
            <a:off x="2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xum Grotesque Bold" panose="00000800000000000000" pitchFamily="50" charset="0"/>
              </a:rPr>
              <a:t>Projektbeschreibung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A4F6E9-90D4-4B74-91CA-B72DF32EBCEC}"/>
              </a:ext>
            </a:extLst>
          </p:cNvPr>
          <p:cNvSpPr txBox="1">
            <a:spLocks/>
          </p:cNvSpPr>
          <p:nvPr/>
        </p:nvSpPr>
        <p:spPr bwMode="auto">
          <a:xfrm>
            <a:off x="251521" y="836712"/>
            <a:ext cx="113785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de-CH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ularStd" panose="020B0604020101020102" pitchFamily="34" charset="0"/>
                <a:cs typeface="CircularStd" panose="020B0604020101020102" pitchFamily="34" charset="0"/>
              </a:rPr>
              <a:t>Möchtest du erfahren, wie die Arbeit von Informatikerinnen und Informatikern in einer grossen internationalen Firma aussieht? Dann mach mit! An unserem Zukunftstag erfährst du zum Beispiel, wie </a:t>
            </a:r>
            <a:r>
              <a:rPr lang="de-CH" sz="1800" kern="0" dirty="0">
                <a:solidFill>
                  <a:srgbClr val="000000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ein Computer von innen aussieht, wie zum Versenden von Daten «Geheimsprachen» verwendet werden und wie Informatikerinnen und Informatiker unsere Mitarbeitenden bei Problemen unterstützen</a:t>
            </a:r>
            <a:r>
              <a:rPr kumimoji="0" lang="de-CH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ularStd" panose="020B0604020101020102" pitchFamily="34" charset="0"/>
                <a:cs typeface="CircularStd" panose="020B0604020101020102" pitchFamily="34" charset="0"/>
              </a:rPr>
              <a:t>. Wir freuen uns auf deine Anmeldung.</a:t>
            </a:r>
          </a:p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lang="de-CH" kern="0" dirty="0">
              <a:solidFill>
                <a:srgbClr val="000000"/>
              </a:solidFill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pPr marL="0" marR="0" lvl="0" indent="0" algn="l" defTabSz="17145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de-CH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xum Grotesque Bold" panose="00000800000000000000" pitchFamily="50" charset="0"/>
                <a:cs typeface="CircularStd" panose="020B0604020101020102" pitchFamily="34" charset="0"/>
              </a:rPr>
              <a:t>Aktivität am Morgen</a:t>
            </a:r>
          </a:p>
          <a:p>
            <a:pPr defTabSz="571500">
              <a:buClrTx/>
              <a:buFont typeface="Symbol" panose="05050102010706020507" pitchFamily="18" charset="2"/>
              <a:buChar char="·"/>
              <a:defRPr/>
            </a:pPr>
            <a:r>
              <a:rPr kumimoji="0" lang="de-CH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ularStd" panose="020B0604020101020102" pitchFamily="34" charset="0"/>
                <a:cs typeface="CircularStd" panose="020B0604020101020102" pitchFamily="34" charset="0"/>
              </a:rPr>
              <a:t>Rundgang</a:t>
            </a:r>
          </a:p>
          <a:p>
            <a:pPr defTabSz="571500">
              <a:buClrTx/>
              <a:buFont typeface="Symbol" panose="05050102010706020507" pitchFamily="18" charset="2"/>
              <a:buChar char="·"/>
              <a:defRPr/>
            </a:pPr>
            <a:r>
              <a:rPr kumimoji="0" lang="de-CH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ularStd" panose="020B0604020101020102" pitchFamily="34" charset="0"/>
                <a:cs typeface="CircularStd" panose="020B0604020101020102" pitchFamily="34" charset="0"/>
              </a:rPr>
              <a:t>Wie sieht ein Computer von innen aus? Wir schauen uns die ver. Komponenten an und ordnen sie</a:t>
            </a:r>
          </a:p>
          <a:p>
            <a:pPr defTabSz="571500">
              <a:buClrTx/>
              <a:buFont typeface="Symbol" panose="05050102010706020507" pitchFamily="18" charset="2"/>
              <a:buChar char="·"/>
              <a:defRPr/>
            </a:pPr>
            <a:r>
              <a:rPr lang="de-CH" sz="1800" kern="0" dirty="0">
                <a:solidFill>
                  <a:srgbClr val="000000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IT-Support: Vorbereitung, als Informatikerin selbst IT-Supportfälle lösen</a:t>
            </a:r>
          </a:p>
          <a:p>
            <a:pPr marL="0" indent="0" defTabSz="571500">
              <a:buClrTx/>
              <a:buNone/>
              <a:defRPr/>
            </a:pPr>
            <a:endParaRPr lang="de-CH" sz="1600" kern="0" dirty="0">
              <a:solidFill>
                <a:srgbClr val="000000"/>
              </a:solidFill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pPr marL="0" indent="0">
              <a:buClrTx/>
              <a:buNone/>
              <a:defRPr/>
            </a:pPr>
            <a:r>
              <a:rPr lang="de-CH" kern="0" dirty="0">
                <a:solidFill>
                  <a:srgbClr val="000000"/>
                </a:solidFill>
                <a:latin typeface="Uxum Grotesque Bold" panose="00000800000000000000" pitchFamily="50" charset="0"/>
                <a:cs typeface="CircularStd" panose="020B0604020101020102" pitchFamily="34" charset="0"/>
              </a:rPr>
              <a:t>Aktivität am Nachmittag</a:t>
            </a:r>
          </a:p>
          <a:p>
            <a:pPr marL="188913" marR="0" lvl="2" indent="-188913"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lang="de-CH" sz="1800" kern="0" dirty="0">
                <a:solidFill>
                  <a:srgbClr val="000000"/>
                </a:solidFill>
                <a:latin typeface="CircularStd" panose="020B0604020101020102" pitchFamily="34" charset="0"/>
                <a:ea typeface="ＭＳ Ｐゴシック" pitchFamily="-60" charset="-128"/>
                <a:cs typeface="CircularStd" panose="020B0604020101020102" pitchFamily="34" charset="0"/>
              </a:rPr>
              <a:t>Verschlüsselung: Warum und wie können Daten verschlüsselt werden? Selbst geheime Nachrichten knacken</a:t>
            </a:r>
          </a:p>
          <a:p>
            <a:pPr marL="188913" marR="0" lvl="2" indent="-188913"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lang="de-CH" sz="1800" kern="0" dirty="0">
                <a:solidFill>
                  <a:srgbClr val="000000"/>
                </a:solidFill>
                <a:latin typeface="CircularStd" panose="020B0604020101020102" pitchFamily="34" charset="0"/>
                <a:ea typeface="ＭＳ Ｐゴシック" pitchFamily="-60" charset="-128"/>
                <a:cs typeface="CircularStd" panose="020B0604020101020102" pitchFamily="34" charset="0"/>
              </a:rPr>
              <a:t>Auswertung</a:t>
            </a:r>
          </a:p>
          <a:p>
            <a:pPr marL="1317625" marR="0" lvl="3" indent="-203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endParaRPr kumimoji="0" lang="de-CH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Char char="•"/>
              <a:tabLst/>
              <a:defRPr/>
            </a:pPr>
            <a:endParaRPr kumimoji="0" lang="de-CH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None/>
              <a:tabLst/>
              <a:defRPr/>
            </a:pPr>
            <a:endParaRPr kumimoji="0" lang="de-CH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ularStd" panose="020B0604020101020102" pitchFamily="34" charset="0"/>
              <a:cs typeface="CircularStd" panose="020B0604020101020102" pitchFamily="34" charset="0"/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346B7A23-2FC2-4D6A-AFA8-B95F73B4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8A0FB248-65E0-4F2B-BA08-4F39688CF1A5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B7FBCDC-F4AD-4A30-A700-8D5D94C84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endParaRPr lang="de-CH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2BD0923-0652-458F-BDA5-16E96A26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3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943200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2E92EB-2F2E-460E-A33A-03AA49D18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55000" lnSpcReduction="20000"/>
          </a:bodyPr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lnSpc>
                <a:spcPct val="120000"/>
              </a:lnSpc>
              <a:buNone/>
            </a:pPr>
            <a:r>
              <a:rPr lang="de-CH" sz="4400" dirty="0"/>
              <a:t>Ich habe eine Mail von meiner Bank erhalten wegen eines Problems mit meinem Konto. Da hatte es einen Link, da habe ich draufgeklickt. Und nun geht nichts mehr.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E6D9093-7C97-4C31-ACB2-6BE3F8FC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r>
              <a:rPr lang="de-CH" noProof="0" dirty="0"/>
              <a:t>Bildquelle: Mohamed Hassan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30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IT-Support Anfragen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875375-15D3-4247-AB0A-118AFED9F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6648" y="933601"/>
            <a:ext cx="5653974" cy="34983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44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193ACC-88E1-49E9-B56D-30C10CCD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FF20-7BA4-4BF3-9166-7974C94CF42E}" type="datetime2">
              <a:rPr lang="de-CH" smtClean="0"/>
              <a:t>Montag, 15. Januar 2024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6F49EC-3DD3-40D6-B0F2-4EBCFB7D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A6659B-3DBC-4867-9166-0111F09E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31</a:t>
            </a:fld>
            <a:endParaRPr lang="de-CH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896B01-3364-4FD1-97B6-9D4C89691532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de-CH" kern="0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FB354AD-8DB4-44FE-A7E1-D1069DDBCD0E}"/>
              </a:ext>
            </a:extLst>
          </p:cNvPr>
          <p:cNvSpPr txBox="1"/>
          <p:nvPr/>
        </p:nvSpPr>
        <p:spPr>
          <a:xfrm>
            <a:off x="671332" y="1307939"/>
            <a:ext cx="10197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latin typeface="Uxum Grotesque Bold" panose="00000800000000000000" pitchFamily="50" charset="0"/>
                <a:cs typeface="CircularStd" panose="020B0604020101020102" pitchFamily="34" charset="0"/>
              </a:rPr>
              <a:t>Impressum:</a:t>
            </a:r>
          </a:p>
          <a:p>
            <a:endParaRPr lang="de-CH" sz="2000" dirty="0"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  <a:t>Geschäftsstelle Nationaler Zukunftstag (2018). Beilage zum «Leitfaden für Betriebe»: Arbeitsunterlagen zum Einsatz am Nationalen Zukunftstag. Cham: Geschäftsstelle Nationaler Zukunftstag.</a:t>
            </a:r>
          </a:p>
        </p:txBody>
      </p:sp>
    </p:spTree>
    <p:extLst>
      <p:ext uri="{BB962C8B-B14F-4D97-AF65-F5344CB8AC3E}">
        <p14:creationId xmlns:p14="http://schemas.microsoft.com/office/powerpoint/2010/main" val="167311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BBD630E-3200-409C-858E-50A2F82F5718}"/>
              </a:ext>
            </a:extLst>
          </p:cNvPr>
          <p:cNvSpPr txBox="1">
            <a:spLocks/>
          </p:cNvSpPr>
          <p:nvPr/>
        </p:nvSpPr>
        <p:spPr bwMode="gray">
          <a:xfrm>
            <a:off x="2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xum Grotesque Bold" panose="00000800000000000000" pitchFamily="50" charset="0"/>
              </a:rPr>
              <a:t>Computerkomponenten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A4F6E9-90D4-4B74-91CA-B72DF32EBCEC}"/>
              </a:ext>
            </a:extLst>
          </p:cNvPr>
          <p:cNvSpPr txBox="1">
            <a:spLocks/>
          </p:cNvSpPr>
          <p:nvPr/>
        </p:nvSpPr>
        <p:spPr bwMode="auto">
          <a:xfrm>
            <a:off x="251521" y="836712"/>
            <a:ext cx="113785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marR="0" lvl="0" indent="0" algn="l" defTabSz="17145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de-CH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xum Grotesque Bold" panose="00000800000000000000" pitchFamily="50" charset="0"/>
                <a:ea typeface="ＭＳ Ｐゴシック" pitchFamily="124" charset="-128"/>
                <a:cs typeface="+mn-cs"/>
              </a:rPr>
              <a:t>Was braucht es, damit ein Computer funktioniert?</a:t>
            </a:r>
          </a:p>
          <a:p>
            <a:pPr marL="0" marR="0" lvl="0" indent="0" algn="l" defTabSz="17145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lang="de-CH" kern="0" dirty="0">
              <a:solidFill>
                <a:srgbClr val="000000"/>
              </a:solidFill>
              <a:ea typeface="ＭＳ Ｐゴシック" pitchFamily="124" charset="-128"/>
              <a:cs typeface="+mn-cs"/>
            </a:endParaRPr>
          </a:p>
          <a:p>
            <a:pPr marL="0" marR="0" lvl="0" indent="0" algn="l" defTabSz="17145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de-CH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xum Grotesque Bold" panose="00000800000000000000" pitchFamily="50" charset="0"/>
                <a:ea typeface="ＭＳ Ｐゴシック" pitchFamily="124" charset="-128"/>
                <a:cs typeface="CircularStd-bold" panose="020B0804020101010102" pitchFamily="34" charset="0"/>
              </a:rPr>
              <a:t>Wichtige Teile: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de-CH" sz="1800" dirty="0">
                <a:latin typeface="CircularStd" panose="020B0604020101020102" pitchFamily="34" charset="0"/>
                <a:cs typeface="CircularStd" panose="020B0604020101020102" pitchFamily="34" charset="0"/>
              </a:rPr>
              <a:t>Prozessor					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de-CH" sz="1800" dirty="0">
                <a:latin typeface="CircularStd" panose="020B0604020101020102" pitchFamily="34" charset="0"/>
                <a:cs typeface="CircularStd" panose="020B0604020101020102" pitchFamily="34" charset="0"/>
              </a:rPr>
              <a:t>Hauptplatine (Motherboard)		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de-CH" sz="1800" dirty="0">
                <a:latin typeface="CircularStd" panose="020B0604020101020102" pitchFamily="34" charset="0"/>
                <a:cs typeface="CircularStd" panose="020B0604020101020102" pitchFamily="34" charset="0"/>
              </a:rPr>
              <a:t>Festplatte HDD (Hard Drive Disk)			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de-CH" sz="1800" dirty="0">
                <a:latin typeface="CircularStd" panose="020B0604020101020102" pitchFamily="34" charset="0"/>
                <a:cs typeface="CircularStd" panose="020B0604020101020102" pitchFamily="34" charset="0"/>
              </a:rPr>
              <a:t>Speicher RAM (Random Access Memory)	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de-CH" sz="1800" dirty="0">
                <a:latin typeface="CircularStd" panose="020B0604020101020102" pitchFamily="34" charset="0"/>
                <a:cs typeface="CircularStd" panose="020B0604020101020102" pitchFamily="34" charset="0"/>
              </a:rPr>
              <a:t>Grafikkarte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de-CH" sz="1800" dirty="0">
                <a:latin typeface="CircularStd" panose="020B0604020101020102" pitchFamily="34" charset="0"/>
                <a:cs typeface="CircularStd" panose="020B0604020101020102" pitchFamily="34" charset="0"/>
              </a:rPr>
              <a:t>Lüfter bzw. Kühler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de-CH" sz="1800" dirty="0">
                <a:latin typeface="CircularStd" panose="020B0604020101020102" pitchFamily="34" charset="0"/>
                <a:cs typeface="CircularStd" panose="020B0604020101020102" pitchFamily="34" charset="0"/>
              </a:rPr>
              <a:t>Netzteil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de-CH" sz="1800" dirty="0">
                <a:latin typeface="CircularStd" panose="020B0604020101020102" pitchFamily="34" charset="0"/>
                <a:cs typeface="CircularStd" panose="020B0604020101020102" pitchFamily="34" charset="0"/>
              </a:rPr>
              <a:t>Maus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de-CH" sz="1800" dirty="0">
                <a:latin typeface="CircularStd" panose="020B0604020101020102" pitchFamily="34" charset="0"/>
                <a:cs typeface="CircularStd" panose="020B0604020101020102" pitchFamily="34" charset="0"/>
              </a:rPr>
              <a:t>Tastatur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de-CH" sz="1800" dirty="0">
                <a:latin typeface="CircularStd" panose="020B0604020101020102" pitchFamily="34" charset="0"/>
                <a:cs typeface="CircularStd" panose="020B0604020101020102" pitchFamily="34" charset="0"/>
              </a:rPr>
              <a:t>Monitor</a:t>
            </a:r>
          </a:p>
          <a:p>
            <a:pPr>
              <a:buClrTx/>
              <a:buFont typeface="Symbol" panose="05050102010706020507" pitchFamily="18" charset="2"/>
              <a:buChar char="·"/>
            </a:pPr>
            <a:r>
              <a:rPr lang="de-CH" sz="1800" dirty="0">
                <a:latin typeface="CircularStd" panose="020B0604020101020102" pitchFamily="34" charset="0"/>
                <a:cs typeface="CircularStd" panose="020B0604020101020102" pitchFamily="34" charset="0"/>
              </a:rPr>
              <a:t>Gehäuse</a:t>
            </a:r>
          </a:p>
          <a:p>
            <a:pPr>
              <a:buClrTx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8913" marR="0" lvl="0" indent="-188913" algn="l" defTabSz="17145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CH" kern="0" dirty="0">
              <a:solidFill>
                <a:srgbClr val="000000"/>
              </a:solidFill>
              <a:latin typeface="Arial"/>
              <a:ea typeface="ＭＳ Ｐゴシック" pitchFamily="124" charset="-128"/>
              <a:cs typeface="+mn-cs"/>
            </a:endParaRPr>
          </a:p>
          <a:p>
            <a:pPr marL="188913" marR="0" lvl="0" indent="-188913" algn="l" defTabSz="17145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24" charset="-128"/>
              <a:cs typeface="+mn-cs"/>
            </a:endParaRPr>
          </a:p>
          <a:p>
            <a:pPr marL="188913" marR="0" lvl="0" indent="-188913" algn="l" defTabSz="17145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Char char="•"/>
              <a:tabLst/>
              <a:defRPr/>
            </a:pPr>
            <a:endParaRPr kumimoji="0" lang="de-CH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188913" marR="0" lvl="0" indent="-188913" algn="l" defTabSz="17145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None/>
              <a:tabLst/>
              <a:defRPr/>
            </a:pPr>
            <a:endParaRPr kumimoji="0" lang="de-CH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346B7A23-2FC2-4D6A-AFA8-B95F73B4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8A0FB248-65E0-4F2B-BA08-4F39688CF1A5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B7FBCDC-F4AD-4A30-A700-8D5D94C84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endParaRPr lang="de-CH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2BD0923-0652-458F-BDA5-16E96A26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4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49159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BBD630E-3200-409C-858E-50A2F82F5718}"/>
              </a:ext>
            </a:extLst>
          </p:cNvPr>
          <p:cNvSpPr txBox="1">
            <a:spLocks/>
          </p:cNvSpPr>
          <p:nvPr/>
        </p:nvSpPr>
        <p:spPr bwMode="gray">
          <a:xfrm>
            <a:off x="2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xum Grotesque Bold" panose="00000800000000000000" pitchFamily="50" charset="0"/>
                <a:cs typeface="Arial" panose="020B0604020202020204" pitchFamily="34" charset="0"/>
              </a:rPr>
              <a:t>Computerkomponenten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2A4F6E9-90D4-4B74-91CA-B72DF32EBCEC}"/>
              </a:ext>
            </a:extLst>
          </p:cNvPr>
          <p:cNvSpPr txBox="1">
            <a:spLocks/>
          </p:cNvSpPr>
          <p:nvPr/>
        </p:nvSpPr>
        <p:spPr bwMode="auto">
          <a:xfrm>
            <a:off x="251521" y="836712"/>
            <a:ext cx="113785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de-CH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24" charset="-128"/>
              <a:cs typeface="+mn-cs"/>
            </a:endParaRPr>
          </a:p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lang="de-CH" sz="1600" kern="0" dirty="0">
              <a:solidFill>
                <a:srgbClr val="000000"/>
              </a:solidFill>
              <a:latin typeface="Arial"/>
              <a:ea typeface="ＭＳ Ｐゴシック" pitchFamily="124" charset="-128"/>
              <a:cs typeface="+mn-cs"/>
            </a:endParaRPr>
          </a:p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CH" sz="1600" kern="0" dirty="0">
              <a:solidFill>
                <a:srgbClr val="000000"/>
              </a:solidFill>
              <a:latin typeface="Arial"/>
              <a:ea typeface="ＭＳ Ｐゴシック" pitchFamily="124" charset="-128"/>
              <a:cs typeface="+mn-cs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24" charset="-128"/>
              <a:cs typeface="+mn-cs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Char char="•"/>
              <a:tabLst/>
              <a:defRPr/>
            </a:pPr>
            <a:endParaRPr kumimoji="0" lang="de-CH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60" charset="-128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None/>
              <a:tabLst/>
              <a:defRPr/>
            </a:pPr>
            <a:endParaRPr kumimoji="0" lang="de-CH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60" charset="-128"/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346B7A23-2FC2-4D6A-AFA8-B95F73B4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8A0FB248-65E0-4F2B-BA08-4F39688CF1A5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B7FBCDC-F4AD-4A30-A700-8D5D94C84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endParaRPr lang="de-CH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2BD0923-0652-458F-BDA5-16E96A26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5</a:t>
            </a:fld>
            <a:endParaRPr lang="de-CH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8050F4-14C3-4FDF-BC62-8750205F1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28" y="3429000"/>
            <a:ext cx="1888517" cy="1600438"/>
          </a:xfrm>
          <a:prstGeom prst="round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B92D7FB-C91A-4DAA-9942-344FCE800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933" y="639839"/>
            <a:ext cx="4554106" cy="278916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8247CE9-0C65-47E4-9AAE-EA96D19C7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110" y="778974"/>
            <a:ext cx="2702824" cy="23531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D06CAC-7331-4F25-879B-B6864AD93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953" y="4229219"/>
            <a:ext cx="2376998" cy="1783741"/>
          </a:xfrm>
          <a:prstGeom prst="round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40174DF-4F74-4D54-AB19-330A0F344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039" y="868462"/>
            <a:ext cx="2453986" cy="1634801"/>
          </a:xfrm>
          <a:prstGeom prst="round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3B93A82-A3D2-4065-AC64-F9E3F399A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431" y="3732312"/>
            <a:ext cx="2588338" cy="194013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7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6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FFFFFF"/>
                </a:solidFill>
                <a:latin typeface="Uxum Grotesque Bold" panose="00000800000000000000" pitchFamily="50" charset="0"/>
              </a:rPr>
              <a:t>IT-Support Anfragen</a:t>
            </a:r>
            <a:endParaRPr kumimoji="0" lang="de-CH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xum Grotesque Bold" panose="00000800000000000000" pitchFamily="50" charset="0"/>
            </a:endParaRPr>
          </a:p>
        </p:txBody>
      </p:sp>
      <p:sp>
        <p:nvSpPr>
          <p:cNvPr id="33" name="Inhaltsplatzhalter 8">
            <a:extLst>
              <a:ext uri="{FF2B5EF4-FFF2-40B4-BE49-F238E27FC236}">
                <a16:creationId xmlns:a16="http://schemas.microsoft.com/office/drawing/2014/main" id="{5F28601F-DAE0-FACB-6948-5ABF5A2DD545}"/>
              </a:ext>
            </a:extLst>
          </p:cNvPr>
          <p:cNvSpPr txBox="1">
            <a:spLocks/>
          </p:cNvSpPr>
          <p:nvPr/>
        </p:nvSpPr>
        <p:spPr>
          <a:xfrm>
            <a:off x="446315" y="100919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Symbol" panose="05050102010706020507" pitchFamily="18" charset="2"/>
              <a:buChar char="·"/>
            </a:pPr>
            <a:r>
              <a:rPr lang="de-CH" sz="2000" dirty="0"/>
              <a:t>Wenn ich den Computer starte, kommt nur ein schwarzer Bildschirm.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·"/>
            </a:pPr>
            <a:r>
              <a:rPr lang="de-CH" sz="2000" dirty="0"/>
              <a:t>Ich kann das Word-Dokument nicht finden, das ich gestern abgespeichert habe.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·"/>
            </a:pPr>
            <a:r>
              <a:rPr lang="de-CH" sz="2000" dirty="0"/>
              <a:t>Ich komme nicht aufs Internet.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·"/>
            </a:pPr>
            <a:r>
              <a:rPr lang="de-CH" sz="2000" dirty="0"/>
              <a:t>Ich kann nicht drucken.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·"/>
            </a:pPr>
            <a:r>
              <a:rPr lang="de-CH" sz="2000" dirty="0"/>
              <a:t>Ich möchte einen Ordner auf meinen Desktop verlinken.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·"/>
            </a:pPr>
            <a:r>
              <a:rPr lang="de-CH" sz="2000" dirty="0"/>
              <a:t>Ich habe eine Mail von meiner Bank erhalten wegen eines Problems mit meinem Konto. Da hatte es einen Link, da habe ich draufgeklickt. Und nun geht nichts mehr.</a:t>
            </a:r>
          </a:p>
        </p:txBody>
      </p:sp>
      <p:sp>
        <p:nvSpPr>
          <p:cNvPr id="34" name="Fußzeilenplatzhalter 8">
            <a:extLst>
              <a:ext uri="{FF2B5EF4-FFF2-40B4-BE49-F238E27FC236}">
                <a16:creationId xmlns:a16="http://schemas.microsoft.com/office/drawing/2014/main" id="{A71B7D4E-2CF0-C317-16BE-157067B8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950694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2" name="Fußzeilenplatzhalter 8">
            <a:extLst>
              <a:ext uri="{FF2B5EF4-FFF2-40B4-BE49-F238E27FC236}">
                <a16:creationId xmlns:a16="http://schemas.microsoft.com/office/drawing/2014/main" id="{188ACD5B-7EB2-E8DD-D24E-760F7922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7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xum Grotesque Bold" panose="00000800000000000000" pitchFamily="50" charset="0"/>
              </a:rPr>
              <a:t>Häufige Probleme</a:t>
            </a:r>
          </a:p>
        </p:txBody>
      </p:sp>
      <p:sp>
        <p:nvSpPr>
          <p:cNvPr id="14" name="Inhaltsplatzhalter 8">
            <a:extLst>
              <a:ext uri="{FF2B5EF4-FFF2-40B4-BE49-F238E27FC236}">
                <a16:creationId xmlns:a16="http://schemas.microsoft.com/office/drawing/2014/main" id="{C68BCB36-DBAC-6291-A889-9D0D5DAC57AA}"/>
              </a:ext>
            </a:extLst>
          </p:cNvPr>
          <p:cNvSpPr txBox="1">
            <a:spLocks/>
          </p:cNvSpPr>
          <p:nvPr/>
        </p:nvSpPr>
        <p:spPr>
          <a:xfrm>
            <a:off x="446315" y="100919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ularStd" panose="020B0604020101020102" pitchFamily="34" charset="0"/>
                <a:ea typeface="+mn-ea"/>
                <a:cs typeface="CircularStd" panose="020B0604020101020102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Uxum Grotesque Bold" panose="00000800000000000000" pitchFamily="50" charset="0"/>
              </a:rPr>
              <a:t>Drucker geht nicht</a:t>
            </a:r>
          </a:p>
          <a:p>
            <a:pPr>
              <a:buFont typeface="Symbol" panose="05050102010706020507" pitchFamily="18" charset="2"/>
              <a:buChar char="·"/>
            </a:pPr>
            <a:endParaRPr lang="de-CH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CH" sz="2000" dirty="0">
                <a:latin typeface="Uxum Grotesque Bold" panose="00000800000000000000" pitchFamily="50" charset="0"/>
              </a:rPr>
              <a:t>PC überprüfen: </a:t>
            </a:r>
          </a:p>
          <a:p>
            <a:pPr marL="188913" indent="-188913" defTabSz="17145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de-CH" sz="1800" dirty="0">
                <a:ea typeface="ＭＳ Ｐゴシック" pitchFamily="-60" charset="-128"/>
              </a:rPr>
              <a:t>Einstellungen → </a:t>
            </a:r>
            <a:r>
              <a:rPr lang="de-CH" sz="1800" dirty="0">
                <a:ea typeface="ＭＳ Ｐゴシック" pitchFamily="-60" charset="-128"/>
                <a:sym typeface="Wingdings" panose="05000000000000000000" pitchFamily="2" charset="2"/>
              </a:rPr>
              <a:t>Drucker </a:t>
            </a:r>
            <a:r>
              <a:rPr lang="de-CH" sz="1800" dirty="0">
                <a:ea typeface="ＭＳ Ｐゴシック" pitchFamily="-60" charset="-128"/>
              </a:rPr>
              <a:t>→</a:t>
            </a:r>
            <a:r>
              <a:rPr lang="de-CH" sz="1800" dirty="0">
                <a:ea typeface="ＭＳ Ｐゴシック" pitchFamily="-60" charset="-128"/>
                <a:sym typeface="Wingdings" panose="05000000000000000000" pitchFamily="2" charset="2"/>
              </a:rPr>
              <a:t> Standarddrucker</a:t>
            </a:r>
          </a:p>
          <a:p>
            <a:pPr marL="188913" indent="-188913" defTabSz="17145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de-CH" sz="1800" dirty="0">
                <a:ea typeface="ＭＳ Ｐゴシック" pitchFamily="-60" charset="-128"/>
              </a:rPr>
              <a:t>Einstellungen →</a:t>
            </a:r>
            <a:r>
              <a:rPr lang="de-CH" sz="1800" dirty="0">
                <a:ea typeface="ＭＳ Ｐゴシック" pitchFamily="-60" charset="-128"/>
                <a:sym typeface="Wingdings" panose="05000000000000000000" pitchFamily="2" charset="2"/>
              </a:rPr>
              <a:t> Drucker </a:t>
            </a:r>
            <a:r>
              <a:rPr lang="de-CH" sz="1800" dirty="0">
                <a:ea typeface="ＭＳ Ｐゴシック" pitchFamily="-60" charset="-128"/>
              </a:rPr>
              <a:t>→</a:t>
            </a:r>
            <a:r>
              <a:rPr lang="de-CH" sz="1800" dirty="0">
                <a:ea typeface="ＭＳ Ｐゴシック" pitchFamily="-60" charset="-128"/>
                <a:sym typeface="Wingdings" panose="05000000000000000000" pitchFamily="2" charset="2"/>
              </a:rPr>
              <a:t> Druck nicht angehalten?</a:t>
            </a:r>
          </a:p>
          <a:p>
            <a:pPr marL="188913" indent="-188913" defTabSz="17145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de-CH" sz="1800" dirty="0">
                <a:ea typeface="ＭＳ Ｐゴシック" pitchFamily="-60" charset="-128"/>
                <a:sym typeface="Wingdings" panose="05000000000000000000" pitchFamily="2" charset="2"/>
              </a:rPr>
              <a:t>Verbindung zum Drucker?</a:t>
            </a:r>
          </a:p>
          <a:p>
            <a:pPr lvl="1">
              <a:lnSpc>
                <a:spcPct val="100000"/>
              </a:lnSpc>
            </a:pPr>
            <a:endParaRPr lang="de-CH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CH" sz="2000" dirty="0">
                <a:latin typeface="Uxum Grotesque Bold" panose="00000800000000000000" pitchFamily="50" charset="0"/>
              </a:rPr>
              <a:t>Drucker überprüfen:</a:t>
            </a:r>
          </a:p>
          <a:p>
            <a:pPr marL="188913" lvl="1" indent="-188913" defTabSz="17145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de-CH" sz="1600" dirty="0">
                <a:ea typeface="ＭＳ Ｐゴシック" pitchFamily="-60" charset="-128"/>
              </a:rPr>
              <a:t>	</a:t>
            </a:r>
            <a:r>
              <a:rPr lang="de-CH" sz="1800" dirty="0">
                <a:ea typeface="ＭＳ Ｐゴシック" pitchFamily="-60" charset="-128"/>
              </a:rPr>
              <a:t>Angestellt?</a:t>
            </a:r>
          </a:p>
          <a:p>
            <a:pPr marL="188913" lvl="1" indent="-188913" defTabSz="17145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de-CH" sz="1800" dirty="0">
                <a:ea typeface="ＭＳ Ｐゴシック" pitchFamily="-60" charset="-128"/>
              </a:rPr>
              <a:t>	Papier und Toner?</a:t>
            </a:r>
          </a:p>
        </p:txBody>
      </p:sp>
    </p:spTree>
    <p:extLst>
      <p:ext uri="{BB962C8B-B14F-4D97-AF65-F5344CB8AC3E}">
        <p14:creationId xmlns:p14="http://schemas.microsoft.com/office/powerpoint/2010/main" val="4229780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2" name="Fußzeilenplatzhalter 8">
            <a:extLst>
              <a:ext uri="{FF2B5EF4-FFF2-40B4-BE49-F238E27FC236}">
                <a16:creationId xmlns:a16="http://schemas.microsoft.com/office/drawing/2014/main" id="{6690871E-FAEB-1ED3-D1C5-B9F815FDD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8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xum Grotesque Bold" panose="00000800000000000000" pitchFamily="50" charset="0"/>
              </a:rPr>
              <a:t>Häufige Probleme</a:t>
            </a:r>
          </a:p>
        </p:txBody>
      </p:sp>
      <p:sp>
        <p:nvSpPr>
          <p:cNvPr id="14" name="Inhaltsplatzhalter 8">
            <a:extLst>
              <a:ext uri="{FF2B5EF4-FFF2-40B4-BE49-F238E27FC236}">
                <a16:creationId xmlns:a16="http://schemas.microsoft.com/office/drawing/2014/main" id="{5BFD0B59-62FA-FD56-45CD-5FA1E10B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009196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de-CH" sz="2400" dirty="0">
                <a:latin typeface="Uxum Grotesque Bold" panose="00000800000000000000" pitchFamily="50" charset="0"/>
              </a:rPr>
              <a:t>Bild kann nicht mit dem </a:t>
            </a:r>
            <a:r>
              <a:rPr lang="de-CH" sz="2400" dirty="0" err="1">
                <a:latin typeface="Uxum Grotesque Bold" panose="00000800000000000000" pitchFamily="50" charset="0"/>
              </a:rPr>
              <a:t>Beamer</a:t>
            </a:r>
            <a:r>
              <a:rPr lang="de-CH" sz="2400" dirty="0">
                <a:latin typeface="Uxum Grotesque Bold" panose="00000800000000000000" pitchFamily="50" charset="0"/>
              </a:rPr>
              <a:t> projiziert werden</a:t>
            </a:r>
          </a:p>
          <a:p>
            <a:pPr marL="0" indent="0">
              <a:buNone/>
            </a:pPr>
            <a:endParaRPr lang="de-CH" sz="2000" dirty="0">
              <a:latin typeface="Uxum Grotesque Bold" panose="00000800000000000000" pitchFamily="50" charset="0"/>
            </a:endParaRPr>
          </a:p>
          <a:p>
            <a:pPr>
              <a:buFont typeface="Symbol" panose="05050102010706020507" pitchFamily="18" charset="2"/>
              <a:buChar char="·"/>
            </a:pPr>
            <a:r>
              <a:rPr lang="de-CH" sz="2000" dirty="0"/>
              <a:t>Reihenfolge beachten: Kabel einstecken, </a:t>
            </a:r>
            <a:r>
              <a:rPr lang="de-CH" sz="2000" dirty="0" err="1"/>
              <a:t>Beamer</a:t>
            </a:r>
            <a:r>
              <a:rPr lang="de-CH" sz="2000" dirty="0"/>
              <a:t> anschalten, Computer hochfahren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de-CH" sz="2000" dirty="0"/>
              <a:t>Sind alle Kabel korrekt eingesteckt? Braucht es einen Adapter?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de-CH" sz="2000" dirty="0"/>
              <a:t>Ist die Quelle am </a:t>
            </a:r>
            <a:r>
              <a:rPr lang="de-CH" sz="2000" dirty="0" err="1"/>
              <a:t>Beamer</a:t>
            </a:r>
            <a:r>
              <a:rPr lang="de-CH" sz="2000" dirty="0"/>
              <a:t> korrekt ausgewählt? (</a:t>
            </a:r>
            <a:r>
              <a:rPr lang="de-CH" sz="2000" dirty="0">
                <a:sym typeface="Wingdings" panose="05000000000000000000" pitchFamily="2" charset="2"/>
              </a:rPr>
              <a:t>→ Input / Source)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de-CH" sz="2000" dirty="0">
                <a:sym typeface="Wingdings" panose="05000000000000000000" pitchFamily="2" charset="2"/>
              </a:rPr>
              <a:t>Ist der Computer richtig eingestellt? Bildschirmeinstellung «verdoppeln» wählen (Windows-Taste + P)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de-CH" sz="2000" dirty="0">
                <a:sym typeface="Wingdings" panose="05000000000000000000" pitchFamily="2" charset="2"/>
              </a:rPr>
              <a:t>Ist der </a:t>
            </a:r>
            <a:r>
              <a:rPr lang="de-CH" sz="2000" dirty="0" err="1">
                <a:sym typeface="Wingdings" panose="05000000000000000000" pitchFamily="2" charset="2"/>
              </a:rPr>
              <a:t>Beamer</a:t>
            </a:r>
            <a:r>
              <a:rPr lang="de-CH" sz="2000" dirty="0">
                <a:sym typeface="Wingdings" panose="05000000000000000000" pitchFamily="2" charset="2"/>
              </a:rPr>
              <a:t> auf «Mute» eingestellt?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4250091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AF117-EA4B-4864-910B-9F21E4AA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lvl="0"/>
            <a:fld id="{98E2FF20-7BA4-4BF3-9166-7974C94CF42E}" type="datetime2">
              <a:rPr lang="de-CH" noProof="0" smtClean="0"/>
              <a:pPr lvl="0"/>
              <a:t>Montag, 15. Januar 2024</a:t>
            </a:fld>
            <a:endParaRPr lang="de-CH" noProof="0" dirty="0"/>
          </a:p>
        </p:txBody>
      </p:sp>
      <p:sp>
        <p:nvSpPr>
          <p:cNvPr id="2" name="Fußzeilenplatzhalter 8">
            <a:extLst>
              <a:ext uri="{FF2B5EF4-FFF2-40B4-BE49-F238E27FC236}">
                <a16:creationId xmlns:a16="http://schemas.microsoft.com/office/drawing/2014/main" id="{6DB7D568-17E8-C3FC-F35D-DF70E759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/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513CB-C3A9-4EA8-A5F2-F88549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B05E28C3-DCD8-4311-8C78-8514E49EB759}" type="slidenum">
              <a:rPr lang="de-CH" noProof="0" smtClean="0"/>
              <a:pPr lvl="0"/>
              <a:t>9</a:t>
            </a:fld>
            <a:endParaRPr lang="de-CH" noProof="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C71D61-7532-4F99-AC9A-8F5C25D9D0F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xum Grotesque Bold" panose="00000800000000000000" pitchFamily="50" charset="0"/>
              </a:rPr>
              <a:t>Verschlüsselung knacken</a:t>
            </a:r>
          </a:p>
        </p:txBody>
      </p:sp>
      <p:sp>
        <p:nvSpPr>
          <p:cNvPr id="14" name="Inhaltsplatzhalter 8">
            <a:extLst>
              <a:ext uri="{FF2B5EF4-FFF2-40B4-BE49-F238E27FC236}">
                <a16:creationId xmlns:a16="http://schemas.microsoft.com/office/drawing/2014/main" id="{3D2615C5-F3ED-81D2-5920-240B6E29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009195"/>
            <a:ext cx="11386456" cy="4749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dirty="0">
                <a:latin typeface="Uxum Grotesque Bold" panose="00000800000000000000" pitchFamily="50" charset="0"/>
                <a:cs typeface="Arial" panose="020B0604020202020204" pitchFamily="34" charset="0"/>
              </a:rPr>
              <a:t>Werde eine Code-</a:t>
            </a:r>
            <a:r>
              <a:rPr lang="de-CH" sz="2400" dirty="0" err="1">
                <a:latin typeface="Uxum Grotesque Bold" panose="00000800000000000000" pitchFamily="50" charset="0"/>
                <a:cs typeface="Arial" panose="020B0604020202020204" pitchFamily="34" charset="0"/>
              </a:rPr>
              <a:t>Knackerin</a:t>
            </a:r>
            <a:r>
              <a:rPr lang="de-CH" sz="2400" dirty="0">
                <a:latin typeface="Uxum Grotesque Bold" panose="00000800000000000000" pitchFamily="50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endParaRPr lang="de-CH" sz="2400" dirty="0">
              <a:latin typeface="+mn-lt"/>
              <a:cs typeface="Arial" panose="020B0604020202020204" pitchFamily="34" charset="0"/>
            </a:endParaRPr>
          </a:p>
          <a:p>
            <a:pPr>
              <a:buFont typeface="Symbol" panose="05050102010706020507" pitchFamily="18" charset="2"/>
              <a:buChar char="·"/>
            </a:pPr>
            <a:r>
              <a:rPr lang="de-CH" sz="2000" dirty="0"/>
              <a:t>Suche nach Regelmässigkeiten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de-CH" sz="2000" dirty="0"/>
              <a:t>Suche nach häufigen Buchstaben. Im Deutschen kommt das E am häufigsten vor.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de-CH" sz="2000" dirty="0"/>
              <a:t>Suche nach Buchstaben, die immer zusammen vorkommen. Bei drei Buchstaben muss es SCH heissen.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de-CH" sz="2000" dirty="0"/>
              <a:t>Probiere häufige Codes aus, z. B. A=Z oder A=1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de-CH" sz="2000" dirty="0"/>
              <a:t>Bleibe geduldig!</a:t>
            </a:r>
          </a:p>
        </p:txBody>
      </p:sp>
    </p:spTree>
    <p:extLst>
      <p:ext uri="{BB962C8B-B14F-4D97-AF65-F5344CB8AC3E}">
        <p14:creationId xmlns:p14="http://schemas.microsoft.com/office/powerpoint/2010/main" val="32159113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1048</Words>
  <Application>Microsoft Office PowerPoint</Application>
  <PresentationFormat>Breitbild</PresentationFormat>
  <Paragraphs>296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41" baseType="lpstr">
      <vt:lpstr>Uxum Grotesque Bold</vt:lpstr>
      <vt:lpstr>Calibri</vt:lpstr>
      <vt:lpstr>CircularStd</vt:lpstr>
      <vt:lpstr>MS PGothic</vt:lpstr>
      <vt:lpstr>Arial</vt:lpstr>
      <vt:lpstr>CircularStd-bold</vt:lpstr>
      <vt:lpstr>Wingdings</vt:lpstr>
      <vt:lpstr>Calibri Light</vt:lpstr>
      <vt:lpstr>Symbol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Judith Schläppi</dc:creator>
  <cp:lastModifiedBy>Mirjam Inderbitzin</cp:lastModifiedBy>
  <cp:revision>53</cp:revision>
  <dcterms:created xsi:type="dcterms:W3CDTF">2018-06-11T10:46:34Z</dcterms:created>
  <dcterms:modified xsi:type="dcterms:W3CDTF">2024-01-15T15:36:36Z</dcterms:modified>
</cp:coreProperties>
</file>