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256" r:id="rId2"/>
    <p:sldId id="299" r:id="rId3"/>
    <p:sldId id="289" r:id="rId4"/>
    <p:sldId id="290" r:id="rId5"/>
    <p:sldId id="291" r:id="rId6"/>
    <p:sldId id="292" r:id="rId7"/>
    <p:sldId id="288" r:id="rId8"/>
    <p:sldId id="293" r:id="rId9"/>
    <p:sldId id="294" r:id="rId10"/>
    <p:sldId id="260" r:id="rId11"/>
    <p:sldId id="295" r:id="rId12"/>
    <p:sldId id="258" r:id="rId13"/>
    <p:sldId id="259" r:id="rId14"/>
    <p:sldId id="272" r:id="rId15"/>
    <p:sldId id="274" r:id="rId16"/>
    <p:sldId id="261" r:id="rId17"/>
    <p:sldId id="282" r:id="rId18"/>
    <p:sldId id="284" r:id="rId19"/>
    <p:sldId id="285" r:id="rId20"/>
    <p:sldId id="286" r:id="rId21"/>
    <p:sldId id="298" r:id="rId22"/>
    <p:sldId id="297" r:id="rId23"/>
  </p:sldIdLst>
  <p:sldSz cx="9144000" cy="6858000" type="screen4x3"/>
  <p:notesSz cx="6858000" cy="9144000"/>
  <p:embeddedFontLst>
    <p:embeddedFont>
      <p:font typeface="CircularStd" panose="020B0604020101020102" pitchFamily="34" charset="0"/>
      <p:regular r:id="rId24"/>
      <p:bold r:id="rId25"/>
    </p:embeddedFont>
    <p:embeddedFont>
      <p:font typeface="CircularStd-bold" panose="020B0804020101010102" pitchFamily="34" charset="0"/>
      <p:bold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Uxum Grotesque Bold" panose="00000800000000000000" pitchFamily="50" charset="0"/>
      <p:bold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783A"/>
    <a:srgbClr val="EBCF28"/>
    <a:srgbClr val="168D8C"/>
    <a:srgbClr val="5957C6"/>
    <a:srgbClr val="9900FF"/>
    <a:srgbClr val="3366FF"/>
    <a:srgbClr val="CC0000"/>
    <a:srgbClr val="FF0066"/>
    <a:srgbClr val="0066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0920" autoAdjust="0"/>
  </p:normalViewPr>
  <p:slideViewPr>
    <p:cSldViewPr>
      <p:cViewPr varScale="1">
        <p:scale>
          <a:sx n="97" d="100"/>
          <a:sy n="97" d="100"/>
        </p:scale>
        <p:origin x="197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CircularStd-bold" panose="020B0804020101010102" pitchFamily="34" charset="0"/>
                <a:cs typeface="CircularStd-bold" panose="020B080402010101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E7150-D301-41C3-9BB7-94813D3BD11D}" type="slidenum">
              <a:rPr lang="de-DE" altLang="de-DE" smtClean="0"/>
              <a:pPr/>
              <a:t>‹Nr.›</a:t>
            </a:fld>
            <a:endParaRPr lang="de-DE" altLang="de-D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692CE98-0F46-4628-A4CA-E9D9398A14F4}"/>
              </a:ext>
            </a:extLst>
          </p:cNvPr>
          <p:cNvSpPr txBox="1">
            <a:spLocks/>
          </p:cNvSpPr>
          <p:nvPr userDrawn="1"/>
        </p:nvSpPr>
        <p:spPr>
          <a:xfrm>
            <a:off x="395536" y="704851"/>
            <a:ext cx="1357536" cy="3254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8760AAC6-C0C1-493C-BF9C-81DF2D0B86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329" y="458788"/>
            <a:ext cx="1123950" cy="2286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Uxum Grotesque Bold" panose="00000800000000000000" pitchFamily="50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8579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ACAA-527C-4FBE-9538-9CEDC11402EF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43090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A2B95-7CCC-45E3-BC72-6DBE592AAA23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0856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F5161-CBB8-4C09-8D94-DB9B7DC27A33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68171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D4980-1AE4-4831-A349-D8BDFA7BF5B7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5142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2F94-C893-48C9-94B8-AD15BA82B7CA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7572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43B61-69A0-4AC5-A42A-0F28075D990D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75620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ED331-A603-4405-AF48-DBB0DC5AB62E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57995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CD50B-12FA-4507-AEA1-CE55719B0BF9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27760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99410-9756-46A9-B52C-1E13A5875C0D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35711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EB33-5E5C-43DC-AF24-B2CA6503F70C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10665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ircularStd" panose="020B0604020101020102" pitchFamily="34" charset="0"/>
                <a:cs typeface="CircularStd" panose="020B0604020101020102" pitchFamily="34" charset="0"/>
              </a:defRPr>
            </a:lvl1pPr>
          </a:lstStyle>
          <a:p>
            <a:endParaRPr lang="de-DE" alt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CircularStd" panose="020B0604020101020102" pitchFamily="34" charset="0"/>
                <a:cs typeface="CircularStd" panose="020B0604020101020102" pitchFamily="34" charset="0"/>
              </a:defRPr>
            </a:lvl1pPr>
          </a:lstStyle>
          <a:p>
            <a:endParaRPr lang="de-DE" alt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ircularStd" panose="020B0604020101020102" pitchFamily="34" charset="0"/>
                <a:cs typeface="CircularStd" panose="020B0604020101020102" pitchFamily="34" charset="0"/>
              </a:defRPr>
            </a:lvl1pPr>
          </a:lstStyle>
          <a:p>
            <a:fld id="{4F25CC2A-8D02-4696-8C7F-1176FB8AADAB}" type="slidenum">
              <a:rPr lang="de-DE" altLang="de-DE" smtClean="0"/>
              <a:pPr/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805169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13.xml"/><Relationship Id="rId18" Type="http://schemas.openxmlformats.org/officeDocument/2006/relationships/slide" Target="slide8.xml"/><Relationship Id="rId3" Type="http://schemas.openxmlformats.org/officeDocument/2006/relationships/slide" Target="slide3.xml"/><Relationship Id="rId21" Type="http://schemas.openxmlformats.org/officeDocument/2006/relationships/slide" Target="slide10.xml"/><Relationship Id="rId7" Type="http://schemas.openxmlformats.org/officeDocument/2006/relationships/slide" Target="slide17.xml"/><Relationship Id="rId12" Type="http://schemas.openxmlformats.org/officeDocument/2006/relationships/slide" Target="slide12.xml"/><Relationship Id="rId17" Type="http://schemas.openxmlformats.org/officeDocument/2006/relationships/slide" Target="slide7.xml"/><Relationship Id="rId2" Type="http://schemas.openxmlformats.org/officeDocument/2006/relationships/slide" Target="slide2.xml"/><Relationship Id="rId16" Type="http://schemas.openxmlformats.org/officeDocument/2006/relationships/slide" Target="slide15.xml"/><Relationship Id="rId20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20.xml"/><Relationship Id="rId5" Type="http://schemas.openxmlformats.org/officeDocument/2006/relationships/slide" Target="slide4.xml"/><Relationship Id="rId15" Type="http://schemas.openxmlformats.org/officeDocument/2006/relationships/slide" Target="slide14.xml"/><Relationship Id="rId10" Type="http://schemas.openxmlformats.org/officeDocument/2006/relationships/slide" Target="slide19.xml"/><Relationship Id="rId19" Type="http://schemas.openxmlformats.org/officeDocument/2006/relationships/slide" Target="slide11.xml"/><Relationship Id="rId4" Type="http://schemas.openxmlformats.org/officeDocument/2006/relationships/slide" Target="slide6.xml"/><Relationship Id="rId9" Type="http://schemas.openxmlformats.org/officeDocument/2006/relationships/slide" Target="slide21.xml"/><Relationship Id="rId14" Type="http://schemas.openxmlformats.org/officeDocument/2006/relationships/slide" Target="slide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oys-day.de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>
            <a:extLst>
              <a:ext uri="{FF2B5EF4-FFF2-40B4-BE49-F238E27FC236}">
                <a16:creationId xmlns:a16="http://schemas.microsoft.com/office/drawing/2014/main" id="{F81CDF75-660B-49C9-9E94-5AE0F2894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384" y="-14523"/>
            <a:ext cx="1676400" cy="1066800"/>
          </a:xfrm>
          <a:prstGeom prst="round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dirty="0">
                <a:solidFill>
                  <a:srgbClr val="F3D1CE"/>
                </a:solidFill>
                <a:latin typeface="Uxum Grotesque Bold" panose="00000800000000000000" pitchFamily="50" charset="0"/>
                <a:cs typeface="Calibri" panose="020F0502020204030204" pitchFamily="34" charset="0"/>
              </a:rPr>
              <a:t>Ausbildung</a:t>
            </a:r>
          </a:p>
        </p:txBody>
      </p:sp>
      <p:sp>
        <p:nvSpPr>
          <p:cNvPr id="2052" name="AutoShape 4">
            <a:extLst>
              <a:ext uri="{FF2B5EF4-FFF2-40B4-BE49-F238E27FC236}">
                <a16:creationId xmlns:a16="http://schemas.microsoft.com/office/drawing/2014/main" id="{2FA3120D-ED47-4597-9223-FEB2B35F6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784" y="-14523"/>
            <a:ext cx="1676400" cy="1066800"/>
          </a:xfrm>
          <a:prstGeom prst="roundRect">
            <a:avLst/>
          </a:prstGeom>
          <a:solidFill>
            <a:srgbClr val="EBDCC3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dirty="0">
                <a:solidFill>
                  <a:srgbClr val="F87855"/>
                </a:solidFill>
                <a:latin typeface="Uxum Grotesque Bold" panose="00000800000000000000" pitchFamily="50" charset="0"/>
                <a:cs typeface="Calibri" panose="020F0502020204030204" pitchFamily="34" charset="0"/>
              </a:rPr>
              <a:t>Beruf</a:t>
            </a:r>
          </a:p>
        </p:txBody>
      </p:sp>
      <p:sp>
        <p:nvSpPr>
          <p:cNvPr id="2053" name="AutoShape 5">
            <a:extLst>
              <a:ext uri="{FF2B5EF4-FFF2-40B4-BE49-F238E27FC236}">
                <a16:creationId xmlns:a16="http://schemas.microsoft.com/office/drawing/2014/main" id="{609DF0C2-BFEA-46DE-9CDB-96076DBC9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4184" y="-14523"/>
            <a:ext cx="1676400" cy="1066800"/>
          </a:xfrm>
          <a:prstGeom prst="roundRect">
            <a:avLst/>
          </a:prstGeom>
          <a:solidFill>
            <a:srgbClr val="EBCF28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1800" dirty="0">
                <a:solidFill>
                  <a:srgbClr val="168D8C"/>
                </a:solidFill>
                <a:latin typeface="Uxum Grotesque Bold" panose="00000800000000000000" pitchFamily="50" charset="0"/>
              </a:rPr>
              <a:t>Jungen</a:t>
            </a:r>
          </a:p>
        </p:txBody>
      </p:sp>
      <p:sp>
        <p:nvSpPr>
          <p:cNvPr id="2054" name="AutoShape 6">
            <a:extLst>
              <a:ext uri="{FF2B5EF4-FFF2-40B4-BE49-F238E27FC236}">
                <a16:creationId xmlns:a16="http://schemas.microsoft.com/office/drawing/2014/main" id="{5B8A1F05-B16C-41D6-8C3D-B17B06840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584" y="0"/>
            <a:ext cx="1676400" cy="1066800"/>
          </a:xfrm>
          <a:prstGeom prst="roundRect">
            <a:avLst/>
          </a:prstGeom>
          <a:solidFill>
            <a:srgbClr val="168D8C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1800" b="1" dirty="0">
                <a:solidFill>
                  <a:srgbClr val="EBCF28"/>
                </a:solidFill>
                <a:latin typeface="Uxum Grotesque Bold" panose="00000800000000000000" pitchFamily="50" charset="0"/>
              </a:rPr>
              <a:t>Mädchen</a:t>
            </a:r>
            <a:endParaRPr lang="de-DE" altLang="de-DE" sz="2200" b="1" dirty="0">
              <a:solidFill>
                <a:srgbClr val="EBCF28"/>
              </a:solidFill>
              <a:latin typeface="Uxum Grotesque Bold" panose="00000800000000000000" pitchFamily="50" charset="0"/>
            </a:endParaRPr>
          </a:p>
        </p:txBody>
      </p:sp>
      <p:sp>
        <p:nvSpPr>
          <p:cNvPr id="2056" name="AutoShape 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194D1F6-855E-44F2-8F45-3FC62EC49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384" y="1052277"/>
            <a:ext cx="1676400" cy="1143000"/>
          </a:xfrm>
          <a:prstGeom prst="round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>
                <a:solidFill>
                  <a:srgbClr val="F3D1CE"/>
                </a:solidFill>
                <a:latin typeface="Uxum Grotesque Bold" panose="00000800000000000000" pitchFamily="50" charset="0"/>
                <a:cs typeface="Calibri" panose="020F050202020403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</a:t>
            </a:r>
            <a:endParaRPr lang="de-DE" altLang="de-DE" dirty="0">
              <a:solidFill>
                <a:srgbClr val="F3D1CE"/>
              </a:solidFill>
              <a:latin typeface="Uxum Grotesque Bold" panose="000008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2063" name="AutoShape 1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7ACA23B-5165-4B5E-ACEB-D420A64A0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384" y="2195277"/>
            <a:ext cx="1676400" cy="1143000"/>
          </a:xfrm>
          <a:prstGeom prst="round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>
                <a:solidFill>
                  <a:srgbClr val="F3D1CE"/>
                </a:solidFill>
                <a:latin typeface="Uxum Grotesque Bold" panose="00000800000000000000" pitchFamily="50" charset="0"/>
                <a:cs typeface="Calibri" panose="020F050202020403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40</a:t>
            </a:r>
            <a:endParaRPr lang="de-DE" altLang="de-DE" dirty="0">
              <a:solidFill>
                <a:srgbClr val="F3D1CE"/>
              </a:solidFill>
              <a:latin typeface="Uxum Grotesque Bold" panose="000008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2064" name="AutoShape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4D638A5-6B7F-43E0-A9D5-4FF5FCCCF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384" y="5624277"/>
            <a:ext cx="1676400" cy="1143000"/>
          </a:xfrm>
          <a:prstGeom prst="round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>
                <a:solidFill>
                  <a:srgbClr val="F3D1CE"/>
                </a:solidFill>
                <a:latin typeface="Uxum Grotesque Bold" panose="00000800000000000000" pitchFamily="50" charset="0"/>
                <a:cs typeface="Calibri" panose="020F050202020403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100</a:t>
            </a:r>
            <a:endParaRPr lang="de-DE" altLang="de-DE" dirty="0">
              <a:solidFill>
                <a:srgbClr val="F3D1CE"/>
              </a:solidFill>
              <a:latin typeface="Uxum Grotesque Bold" panose="000008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2065" name="AutoShape 1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8122A72-DF0E-447F-9874-1579F10CE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384" y="3338277"/>
            <a:ext cx="1676400" cy="1143000"/>
          </a:xfrm>
          <a:prstGeom prst="round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>
                <a:solidFill>
                  <a:srgbClr val="F3D1CE"/>
                </a:solidFill>
                <a:latin typeface="Uxum Grotesque Bold" panose="00000800000000000000" pitchFamily="50" charset="0"/>
                <a:cs typeface="Calibri" panose="020F050202020403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60</a:t>
            </a:r>
            <a:endParaRPr lang="de-DE" altLang="de-DE" dirty="0">
              <a:solidFill>
                <a:srgbClr val="F3D1CE"/>
              </a:solidFill>
              <a:latin typeface="Uxum Grotesque Bold" panose="000008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2066" name="AutoShape 1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9680F97-1FC3-4867-9999-0E7E1636D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384" y="4481277"/>
            <a:ext cx="1676400" cy="1143000"/>
          </a:xfrm>
          <a:prstGeom prst="round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>
                <a:solidFill>
                  <a:srgbClr val="F3D1CE"/>
                </a:solidFill>
                <a:latin typeface="Uxum Grotesque Bold" panose="00000800000000000000" pitchFamily="50" charset="0"/>
                <a:cs typeface="Calibri" panose="020F050202020403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80</a:t>
            </a:r>
            <a:endParaRPr lang="de-DE" altLang="de-DE" dirty="0">
              <a:solidFill>
                <a:srgbClr val="F3D1CE"/>
              </a:solidFill>
              <a:latin typeface="Uxum Grotesque Bold" panose="000008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2092" name="AutoShape 4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9B92E98-C629-4145-8E32-6AF4E634E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584" y="1052277"/>
            <a:ext cx="1676400" cy="1143000"/>
          </a:xfrm>
          <a:prstGeom prst="roundRect">
            <a:avLst/>
          </a:prstGeom>
          <a:solidFill>
            <a:srgbClr val="168D8C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dirty="0">
                <a:solidFill>
                  <a:srgbClr val="EBCF28"/>
                </a:solidFill>
                <a:latin typeface="Uxum Grotesque Bold" panose="00000800000000000000" pitchFamily="50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</a:t>
            </a:r>
            <a:endParaRPr lang="de-DE" altLang="de-DE" dirty="0">
              <a:solidFill>
                <a:srgbClr val="EBCF28"/>
              </a:solidFill>
              <a:latin typeface="Uxum Grotesque Bold" panose="00000800000000000000" pitchFamily="50" charset="0"/>
            </a:endParaRPr>
          </a:p>
        </p:txBody>
      </p:sp>
      <p:sp>
        <p:nvSpPr>
          <p:cNvPr id="2093" name="AutoShape 4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82AE676-3DCA-428B-A15E-A58F4B9E3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584" y="2195277"/>
            <a:ext cx="1676400" cy="1143000"/>
          </a:xfrm>
          <a:prstGeom prst="roundRect">
            <a:avLst/>
          </a:prstGeom>
          <a:solidFill>
            <a:srgbClr val="168D8C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dirty="0">
                <a:solidFill>
                  <a:srgbClr val="EBCF28"/>
                </a:solidFill>
                <a:latin typeface="Uxum Grotesque Bold" panose="00000800000000000000" pitchFamily="50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40</a:t>
            </a:r>
            <a:endParaRPr lang="de-DE" altLang="de-DE" dirty="0">
              <a:solidFill>
                <a:srgbClr val="EBCF28"/>
              </a:solidFill>
              <a:latin typeface="Uxum Grotesque Bold" panose="00000800000000000000" pitchFamily="50" charset="0"/>
            </a:endParaRPr>
          </a:p>
        </p:txBody>
      </p:sp>
      <p:sp>
        <p:nvSpPr>
          <p:cNvPr id="2094" name="AutoShape 4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598F34D-421F-44D1-A439-3D882EF06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584" y="5624277"/>
            <a:ext cx="1676400" cy="1143000"/>
          </a:xfrm>
          <a:prstGeom prst="roundRect">
            <a:avLst/>
          </a:prstGeom>
          <a:solidFill>
            <a:srgbClr val="168D8C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dirty="0">
                <a:solidFill>
                  <a:srgbClr val="EBCF28"/>
                </a:solidFill>
                <a:latin typeface="Uxum Grotesque Bold" panose="00000800000000000000" pitchFamily="50" charset="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100</a:t>
            </a:r>
            <a:endParaRPr lang="de-DE" altLang="de-DE" dirty="0">
              <a:solidFill>
                <a:srgbClr val="EBCF28"/>
              </a:solidFill>
              <a:latin typeface="Uxum Grotesque Bold" panose="00000800000000000000" pitchFamily="50" charset="0"/>
            </a:endParaRPr>
          </a:p>
        </p:txBody>
      </p:sp>
      <p:sp>
        <p:nvSpPr>
          <p:cNvPr id="2095" name="AutoShape 4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125C100-208A-4071-9713-2CC96D820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584" y="3338277"/>
            <a:ext cx="1676400" cy="1143000"/>
          </a:xfrm>
          <a:prstGeom prst="roundRect">
            <a:avLst/>
          </a:prstGeom>
          <a:solidFill>
            <a:srgbClr val="168D8C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dirty="0">
                <a:solidFill>
                  <a:srgbClr val="EBCF28"/>
                </a:solidFill>
                <a:latin typeface="Uxum Grotesque Bold" panose="00000800000000000000" pitchFamily="50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60</a:t>
            </a:r>
            <a:endParaRPr lang="de-DE" altLang="de-DE" dirty="0">
              <a:solidFill>
                <a:srgbClr val="EBCF28"/>
              </a:solidFill>
              <a:latin typeface="Uxum Grotesque Bold" panose="00000800000000000000" pitchFamily="50" charset="0"/>
            </a:endParaRPr>
          </a:p>
        </p:txBody>
      </p:sp>
      <p:sp>
        <p:nvSpPr>
          <p:cNvPr id="2096" name="AutoShape 4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A33A4A3-C3FE-433C-BADC-BF13FE16A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584" y="4481277"/>
            <a:ext cx="1676400" cy="1143000"/>
          </a:xfrm>
          <a:prstGeom prst="roundRect">
            <a:avLst/>
          </a:prstGeom>
          <a:solidFill>
            <a:srgbClr val="168D8C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dirty="0">
                <a:solidFill>
                  <a:srgbClr val="EBCF28"/>
                </a:solidFill>
                <a:latin typeface="Uxum Grotesque Bold" panose="00000800000000000000" pitchFamily="50" charset="0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80</a:t>
            </a:r>
            <a:endParaRPr lang="de-DE" altLang="de-DE" dirty="0">
              <a:solidFill>
                <a:srgbClr val="EBCF28"/>
              </a:solidFill>
              <a:latin typeface="Uxum Grotesque Bold" panose="00000800000000000000" pitchFamily="50" charset="0"/>
            </a:endParaRPr>
          </a:p>
        </p:txBody>
      </p:sp>
      <p:sp>
        <p:nvSpPr>
          <p:cNvPr id="2097" name="AutoShape 4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0989F9E-32BF-4081-B5FD-BFB69100C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4184" y="1052277"/>
            <a:ext cx="1676400" cy="1143000"/>
          </a:xfrm>
          <a:prstGeom prst="roundRect">
            <a:avLst/>
          </a:prstGeom>
          <a:solidFill>
            <a:srgbClr val="EBCF28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dirty="0">
                <a:solidFill>
                  <a:srgbClr val="168D8C"/>
                </a:solidFill>
                <a:latin typeface="Uxum Grotesque Bold" panose="00000800000000000000" pitchFamily="50" charset="0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</a:t>
            </a:r>
            <a:endParaRPr lang="de-DE" altLang="de-DE" dirty="0">
              <a:solidFill>
                <a:srgbClr val="168D8C"/>
              </a:solidFill>
              <a:latin typeface="Uxum Grotesque Bold" panose="00000800000000000000" pitchFamily="50" charset="0"/>
            </a:endParaRPr>
          </a:p>
        </p:txBody>
      </p:sp>
      <p:sp>
        <p:nvSpPr>
          <p:cNvPr id="2098" name="AutoShape 5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10B834F-0653-4566-8BA8-CB09669B6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4184" y="2195277"/>
            <a:ext cx="1676400" cy="1143000"/>
          </a:xfrm>
          <a:prstGeom prst="roundRect">
            <a:avLst/>
          </a:prstGeom>
          <a:solidFill>
            <a:srgbClr val="EBCF28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dirty="0">
                <a:solidFill>
                  <a:srgbClr val="168D8C"/>
                </a:solidFill>
                <a:latin typeface="Uxum Grotesque Bold" panose="00000800000000000000" pitchFamily="50" charset="0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40</a:t>
            </a:r>
            <a:endParaRPr lang="de-DE" altLang="de-DE" dirty="0">
              <a:solidFill>
                <a:srgbClr val="168D8C"/>
              </a:solidFill>
              <a:latin typeface="Uxum Grotesque Bold" panose="00000800000000000000" pitchFamily="50" charset="0"/>
            </a:endParaRPr>
          </a:p>
        </p:txBody>
      </p:sp>
      <p:sp>
        <p:nvSpPr>
          <p:cNvPr id="2099" name="AutoShape 5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FAE49A8-A69F-4365-BBA8-96489ABED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4184" y="5624277"/>
            <a:ext cx="1676400" cy="1143000"/>
          </a:xfrm>
          <a:prstGeom prst="roundRect">
            <a:avLst/>
          </a:prstGeom>
          <a:solidFill>
            <a:srgbClr val="EBCF28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dirty="0">
                <a:solidFill>
                  <a:srgbClr val="168D8C"/>
                </a:solidFill>
                <a:latin typeface="Uxum Grotesque Bold" panose="00000800000000000000" pitchFamily="50" charset="0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100</a:t>
            </a:r>
            <a:endParaRPr lang="de-DE" altLang="de-DE" dirty="0">
              <a:solidFill>
                <a:srgbClr val="168D8C"/>
              </a:solidFill>
              <a:latin typeface="Uxum Grotesque Bold" panose="00000800000000000000" pitchFamily="50" charset="0"/>
            </a:endParaRPr>
          </a:p>
        </p:txBody>
      </p:sp>
      <p:sp>
        <p:nvSpPr>
          <p:cNvPr id="2100" name="AutoShape 5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6C09060-59C9-428F-87D5-E72194E6F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4184" y="3338277"/>
            <a:ext cx="1676400" cy="1143000"/>
          </a:xfrm>
          <a:prstGeom prst="roundRect">
            <a:avLst/>
          </a:prstGeom>
          <a:solidFill>
            <a:srgbClr val="EBCF28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dirty="0">
                <a:solidFill>
                  <a:srgbClr val="168D8C"/>
                </a:solidFill>
                <a:latin typeface="Uxum Grotesque Bold" panose="00000800000000000000" pitchFamily="50" charset="0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60</a:t>
            </a:r>
            <a:endParaRPr lang="de-DE" altLang="de-DE" dirty="0">
              <a:solidFill>
                <a:srgbClr val="168D8C"/>
              </a:solidFill>
              <a:latin typeface="Uxum Grotesque Bold" panose="00000800000000000000" pitchFamily="50" charset="0"/>
            </a:endParaRPr>
          </a:p>
        </p:txBody>
      </p:sp>
      <p:sp>
        <p:nvSpPr>
          <p:cNvPr id="2101" name="AutoShape 5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1A56723-DA26-459B-84C4-B06B19CD8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4184" y="4481277"/>
            <a:ext cx="1676400" cy="1143000"/>
          </a:xfrm>
          <a:prstGeom prst="roundRect">
            <a:avLst/>
          </a:prstGeom>
          <a:solidFill>
            <a:srgbClr val="EBCF28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dirty="0">
                <a:solidFill>
                  <a:srgbClr val="168D8C"/>
                </a:solidFill>
                <a:latin typeface="Uxum Grotesque Bold" panose="00000800000000000000" pitchFamily="50" charset="0"/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80</a:t>
            </a:r>
            <a:endParaRPr lang="de-DE" altLang="de-DE" dirty="0">
              <a:solidFill>
                <a:srgbClr val="168D8C"/>
              </a:solidFill>
              <a:latin typeface="Uxum Grotesque Bold" panose="00000800000000000000" pitchFamily="50" charset="0"/>
            </a:endParaRPr>
          </a:p>
        </p:txBody>
      </p:sp>
      <p:sp>
        <p:nvSpPr>
          <p:cNvPr id="2102" name="AutoShape 5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77764C1-28AE-4545-8A02-B34DEC814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784" y="1052277"/>
            <a:ext cx="1676400" cy="1143000"/>
          </a:xfrm>
          <a:prstGeom prst="roundRect">
            <a:avLst/>
          </a:prstGeom>
          <a:solidFill>
            <a:srgbClr val="EBDCC3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dirty="0">
                <a:solidFill>
                  <a:srgbClr val="F8783A"/>
                </a:solidFill>
                <a:latin typeface="Uxum Grotesque Bold" panose="00000800000000000000" pitchFamily="50" charset="0"/>
                <a:cs typeface="Calibri" panose="020F0502020204030204" pitchFamily="34" charset="0"/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</a:t>
            </a:r>
            <a:endParaRPr lang="de-DE" altLang="de-DE" dirty="0">
              <a:solidFill>
                <a:srgbClr val="F8783A"/>
              </a:solidFill>
              <a:latin typeface="Uxum Grotesque Bold" panose="000008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2103" name="AutoShape 5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D5BD881-F568-4B14-BEE6-95CF2A7A3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784" y="2195277"/>
            <a:ext cx="1676400" cy="1143000"/>
          </a:xfrm>
          <a:prstGeom prst="roundRect">
            <a:avLst/>
          </a:prstGeom>
          <a:solidFill>
            <a:srgbClr val="EBDCC3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>
                <a:solidFill>
                  <a:srgbClr val="F87855"/>
                </a:solidFill>
                <a:latin typeface="Uxum Grotesque Bold" panose="00000800000000000000" pitchFamily="50" charset="0"/>
                <a:cs typeface="Calibri" panose="020F0502020204030204" pitchFamily="34" charset="0"/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40</a:t>
            </a:r>
            <a:endParaRPr lang="de-DE" altLang="de-DE" dirty="0">
              <a:solidFill>
                <a:srgbClr val="F87855"/>
              </a:solidFill>
              <a:latin typeface="Uxum Grotesque Bold" panose="000008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2104" name="AutoShape 5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79FDDB1-C0AD-4357-BC3A-980001960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784" y="5624277"/>
            <a:ext cx="1676400" cy="1143000"/>
          </a:xfrm>
          <a:prstGeom prst="roundRect">
            <a:avLst/>
          </a:prstGeom>
          <a:solidFill>
            <a:srgbClr val="EBDCC3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>
                <a:solidFill>
                  <a:srgbClr val="F87855"/>
                </a:solidFill>
                <a:latin typeface="Uxum Grotesque Bold" panose="00000800000000000000" pitchFamily="50" charset="0"/>
                <a:cs typeface="Calibri" panose="020F0502020204030204" pitchFamily="34" charset="0"/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100</a:t>
            </a:r>
            <a:endParaRPr lang="de-DE" altLang="de-DE" dirty="0">
              <a:solidFill>
                <a:srgbClr val="F87855"/>
              </a:solidFill>
              <a:latin typeface="Uxum Grotesque Bold" panose="000008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2105" name="AutoShape 5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00166FD-2ED3-4613-9194-BCC079A20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784" y="3338277"/>
            <a:ext cx="1676400" cy="1143000"/>
          </a:xfrm>
          <a:prstGeom prst="roundRect">
            <a:avLst/>
          </a:prstGeom>
          <a:solidFill>
            <a:srgbClr val="EBDCC3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>
                <a:solidFill>
                  <a:srgbClr val="F87855"/>
                </a:solidFill>
                <a:latin typeface="Uxum Grotesque Bold" panose="00000800000000000000" pitchFamily="50" charset="0"/>
                <a:cs typeface="Calibri" panose="020F0502020204030204" pitchFamily="34" charset="0"/>
                <a:hlinkClick r:id="rId2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60</a:t>
            </a:r>
            <a:endParaRPr lang="de-DE" altLang="de-DE" dirty="0">
              <a:solidFill>
                <a:srgbClr val="F87855"/>
              </a:solidFill>
              <a:latin typeface="Uxum Grotesque Bold" panose="000008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2106" name="AutoShape 5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A159C46-AC7E-42C2-9A4C-7365FF21B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784" y="4481277"/>
            <a:ext cx="1676400" cy="1143000"/>
          </a:xfrm>
          <a:prstGeom prst="roundRect">
            <a:avLst/>
          </a:prstGeom>
          <a:solidFill>
            <a:srgbClr val="EBDCC3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>
                <a:solidFill>
                  <a:srgbClr val="F87855"/>
                </a:solidFill>
                <a:latin typeface="Uxum Grotesque Bold" panose="00000800000000000000" pitchFamily="50" charset="0"/>
                <a:cs typeface="Calibri" panose="020F0502020204030204" pitchFamily="34" charset="0"/>
                <a:hlinkClick r:id="rId2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80</a:t>
            </a:r>
            <a:endParaRPr lang="de-DE" altLang="de-DE" dirty="0">
              <a:solidFill>
                <a:srgbClr val="F87855"/>
              </a:solidFill>
              <a:latin typeface="Uxum Grotesque Bold" panose="00000800000000000000" pitchFamily="50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0781280-B656-436B-92BD-52AB7F4F6F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F8783A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Beruf 80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7AAD35C8-10A5-40F6-8667-04A9732EB1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2E8F4B-4BDF-4553-9424-26C9857AA5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1200" b="1" dirty="0">
                <a:solidFill>
                  <a:srgbClr val="F8783A"/>
                </a:solidFill>
                <a:cs typeface="CircularStd" panose="020B0604020101020102" pitchFamily="34" charset="0"/>
              </a:rPr>
              <a:t>Beruf 80</a:t>
            </a:r>
            <a:endParaRPr lang="de-CH" dirty="0"/>
          </a:p>
        </p:txBody>
      </p:sp>
      <p:sp>
        <p:nvSpPr>
          <p:cNvPr id="6148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027DA455-152F-4CAA-99D9-EDC3473A7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EBDCC3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Du möchtest nach Deiner Lehre eine</a:t>
            </a:r>
          </a:p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berufsbegleitende Weiterbildung machen</a:t>
            </a:r>
          </a:p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und hoffst, dass Deine Firma einen </a:t>
            </a:r>
            <a:b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</a:br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Teil der Kosten übernimmt. Dein Chef ist</a:t>
            </a:r>
          </a:p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unsicher, ob er Ja sagen soll. Spielt zu zweit </a:t>
            </a:r>
            <a:b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</a:br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vor, wie Du ihn überzeugen willst.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0781280-B656-436B-92BD-52AB7F4F6F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F8783A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Beruf 100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A11061C6-683F-4515-AFB8-4855913FDF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C4EBA64-D05D-4637-984A-0F57FFDEB3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1200" b="1" dirty="0">
                <a:solidFill>
                  <a:srgbClr val="F8783A"/>
                </a:solidFill>
                <a:cs typeface="CircularStd" panose="020B0604020101020102" pitchFamily="34" charset="0"/>
              </a:rPr>
              <a:t>Beruf 100</a:t>
            </a:r>
            <a:endParaRPr lang="de-CH" dirty="0"/>
          </a:p>
        </p:txBody>
      </p:sp>
      <p:sp>
        <p:nvSpPr>
          <p:cNvPr id="6148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027DA455-152F-4CAA-99D9-EDC3473A7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EBDCC3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Spielt zu zweit ein Bewerbungsgespräch </a:t>
            </a:r>
            <a:b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</a:br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vor, bei dem Du alles falsch machst.</a:t>
            </a:r>
          </a:p>
        </p:txBody>
      </p:sp>
    </p:spTree>
    <p:extLst>
      <p:ext uri="{BB962C8B-B14F-4D97-AF65-F5344CB8AC3E}">
        <p14:creationId xmlns:p14="http://schemas.microsoft.com/office/powerpoint/2010/main" val="823934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3E3A93B-4040-4313-A9D8-26F9FE2B358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EBCF28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Jungen 20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A46DD2D0-7F00-4258-854A-845D1CAA2E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93FC962-6AFA-4DDD-B8E3-5F474C3953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1200" b="1" dirty="0">
                <a:solidFill>
                  <a:srgbClr val="EBCF28"/>
                </a:solidFill>
                <a:cs typeface="CircularStd" panose="020B0604020101020102" pitchFamily="34" charset="0"/>
              </a:rPr>
              <a:t>Jungen 20</a:t>
            </a:r>
            <a:endParaRPr lang="de-CH" dirty="0"/>
          </a:p>
        </p:txBody>
      </p:sp>
      <p:sp>
        <p:nvSpPr>
          <p:cNvPr id="4100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771B24D8-AC1F-47D2-B4E3-6508A147E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14400"/>
            <a:ext cx="8001000" cy="4953000"/>
          </a:xfrm>
          <a:prstGeom prst="roundRect">
            <a:avLst/>
          </a:prstGeom>
          <a:solidFill>
            <a:srgbClr val="EBCF28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>
              <a:lnSpc>
                <a:spcPct val="160000"/>
              </a:lnSpc>
            </a:pPr>
            <a:endParaRPr lang="de-DE" altLang="de-DE" sz="2800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CDFCE9B-5DD4-4827-9EC5-CC3BF7B8B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1640" y="1484784"/>
            <a:ext cx="2592288" cy="3888432"/>
          </a:xfrm>
          <a:prstGeom prst="round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902F3F2-80CC-450C-8F98-A525501E4C0F}"/>
              </a:ext>
            </a:extLst>
          </p:cNvPr>
          <p:cNvSpPr txBox="1"/>
          <p:nvPr/>
        </p:nvSpPr>
        <p:spPr>
          <a:xfrm>
            <a:off x="4427984" y="1988840"/>
            <a:ext cx="37444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800" dirty="0">
                <a:solidFill>
                  <a:srgbClr val="168D8C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Was für einen Beruf übt er wohl aus? Was würde Dir an diesem Beruf gefallen?</a:t>
            </a:r>
            <a:endParaRPr lang="de-CH" sz="2800" dirty="0">
              <a:solidFill>
                <a:srgbClr val="168D8C"/>
              </a:solidFill>
              <a:latin typeface="CircularStd-bold" panose="020B0804020101010102" pitchFamily="34" charset="0"/>
              <a:cs typeface="CircularStd-bold" panose="020B0804020101010102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8286679-777D-1BDF-B970-0E0AA765F6ED}"/>
              </a:ext>
            </a:extLst>
          </p:cNvPr>
          <p:cNvSpPr txBox="1"/>
          <p:nvPr/>
        </p:nvSpPr>
        <p:spPr>
          <a:xfrm>
            <a:off x="4438233" y="5180108"/>
            <a:ext cx="24380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>
                <a:solidFill>
                  <a:srgbClr val="168D8C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Bild: Nationaler Zukunftstag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79ECD8E-B109-44F9-856A-E645FA4F064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EBCF28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Jungen 40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C325B40E-8E09-4D63-A165-50CF21CA11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D4200E6-EDE8-4573-B1F9-EEA1A0070A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1200" b="1" dirty="0">
                <a:solidFill>
                  <a:srgbClr val="EBCF28"/>
                </a:solidFill>
                <a:cs typeface="CircularStd" panose="020B0604020101020102" pitchFamily="34" charset="0"/>
              </a:rPr>
              <a:t>Jungen 40</a:t>
            </a:r>
            <a:endParaRPr lang="de-CH" dirty="0"/>
          </a:p>
        </p:txBody>
      </p:sp>
      <p:sp>
        <p:nvSpPr>
          <p:cNvPr id="5124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D699D37D-BA86-4515-990B-AE56161A0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EBCF28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>
              <a:lnSpc>
                <a:spcPct val="160000"/>
              </a:lnSpc>
            </a:pPr>
            <a:endParaRPr lang="de-DE" altLang="de-DE" sz="2800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id="{F60B6334-1156-4957-9306-D80DAF620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325" y="2936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 alt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3608893-96D6-43A1-822C-0217C388D00F}"/>
              </a:ext>
            </a:extLst>
          </p:cNvPr>
          <p:cNvSpPr txBox="1"/>
          <p:nvPr/>
        </p:nvSpPr>
        <p:spPr>
          <a:xfrm>
            <a:off x="5785312" y="1546914"/>
            <a:ext cx="24907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800" dirty="0">
                <a:solidFill>
                  <a:srgbClr val="168D8C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Was für einen Beruf übt er wohl aus? Was würde Dir an diesem Beruf</a:t>
            </a:r>
          </a:p>
          <a:p>
            <a:r>
              <a:rPr lang="de-DE" altLang="de-DE" sz="2800" dirty="0">
                <a:solidFill>
                  <a:srgbClr val="168D8C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gefallen?</a:t>
            </a:r>
          </a:p>
          <a:p>
            <a:endParaRPr lang="de-CH" sz="2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D440E3-617E-490D-8F02-2D8465C402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8" t="14211" r="25985" b="2485"/>
          <a:stretch/>
        </p:blipFill>
        <p:spPr>
          <a:xfrm>
            <a:off x="1037456" y="1443122"/>
            <a:ext cx="4320000" cy="3971757"/>
          </a:xfrm>
          <a:prstGeom prst="round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446A054-B494-4BA0-9B52-C13FEA0E1241}"/>
              </a:ext>
            </a:extLst>
          </p:cNvPr>
          <p:cNvSpPr txBox="1"/>
          <p:nvPr/>
        </p:nvSpPr>
        <p:spPr>
          <a:xfrm>
            <a:off x="5785312" y="4827960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1200" dirty="0">
              <a:solidFill>
                <a:srgbClr val="168D8C"/>
              </a:solidFill>
              <a:latin typeface="CircularStd" panose="020B0604020101020102" pitchFamily="34" charset="0"/>
              <a:cs typeface="CircularStd" panose="020B0604020101020102" pitchFamily="34" charset="0"/>
            </a:endParaRPr>
          </a:p>
          <a:p>
            <a:r>
              <a:rPr lang="de-CH" sz="1000" dirty="0">
                <a:solidFill>
                  <a:srgbClr val="168D8C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Bild: Ryan </a:t>
            </a:r>
            <a:r>
              <a:rPr lang="de-CH" sz="1000" dirty="0" err="1">
                <a:solidFill>
                  <a:srgbClr val="168D8C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Haggerty</a:t>
            </a:r>
            <a:r>
              <a:rPr lang="de-CH" sz="1000" dirty="0">
                <a:solidFill>
                  <a:srgbClr val="168D8C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 / </a:t>
            </a:r>
            <a:br>
              <a:rPr lang="de-CH" sz="1000" dirty="0">
                <a:solidFill>
                  <a:srgbClr val="168D8C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</a:br>
            <a:r>
              <a:rPr lang="de-CH" sz="1000" dirty="0">
                <a:solidFill>
                  <a:srgbClr val="168D8C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Public Domain Images PIXNIO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D7ED578-3EDF-4511-82DD-DE1713A6316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EBCF28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Jungen 60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FB6EB84D-D29C-4A8C-8D7D-E3768D5A1F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022E24-C3F5-49B1-8DBB-50804883FD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1200" b="1" dirty="0">
                <a:solidFill>
                  <a:srgbClr val="EBCF28"/>
                </a:solidFill>
                <a:cs typeface="CircularStd" panose="020B0604020101020102" pitchFamily="34" charset="0"/>
              </a:rPr>
              <a:t>Jungen 60</a:t>
            </a:r>
            <a:endParaRPr lang="de-CH" dirty="0"/>
          </a:p>
        </p:txBody>
      </p:sp>
      <p:sp>
        <p:nvSpPr>
          <p:cNvPr id="19460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F241D61A-8EA7-4B4D-8302-CC19A19A1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EBCF28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2800" dirty="0">
                <a:solidFill>
                  <a:srgbClr val="168D8C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Welchen Mann findest Du toll?</a:t>
            </a:r>
          </a:p>
          <a:p>
            <a:pPr algn="ctr"/>
            <a:r>
              <a:rPr lang="de-DE" altLang="de-DE" sz="2800" dirty="0">
                <a:solidFill>
                  <a:srgbClr val="168D8C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Erzähle von ihm!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16AC2716-65D1-405D-8E8C-EA15D837245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EBCF28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Jungen 80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37476F6-4CC6-473C-B245-44B51CBAAF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450A262-FFDE-4A55-AF2F-668D02F38E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1200" b="1" dirty="0">
                <a:solidFill>
                  <a:srgbClr val="EBCF28"/>
                </a:solidFill>
                <a:cs typeface="CircularStd" panose="020B0604020101020102" pitchFamily="34" charset="0"/>
              </a:rPr>
              <a:t>Jungen 80</a:t>
            </a:r>
            <a:endParaRPr lang="de-CH" dirty="0"/>
          </a:p>
        </p:txBody>
      </p:sp>
      <p:sp>
        <p:nvSpPr>
          <p:cNvPr id="21508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336C09B9-876D-4324-929C-7D080A437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EBCF28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de-DE" altLang="de-DE" sz="2800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>
              <a:lnSpc>
                <a:spcPct val="160000"/>
              </a:lnSpc>
            </a:pPr>
            <a:endParaRPr lang="de-DE" altLang="de-DE" sz="3100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9132B82-A10C-4756-AB89-7AF0D5DA9A7A}"/>
              </a:ext>
            </a:extLst>
          </p:cNvPr>
          <p:cNvSpPr txBox="1"/>
          <p:nvPr/>
        </p:nvSpPr>
        <p:spPr>
          <a:xfrm>
            <a:off x="5436097" y="1556792"/>
            <a:ext cx="251869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800" dirty="0">
                <a:solidFill>
                  <a:srgbClr val="168D8C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Was für einen Beruf übt er wohl aus? Was würde Dir an diesem Beruf gefallen?</a:t>
            </a:r>
            <a:endParaRPr lang="de-CH" sz="2800" dirty="0">
              <a:solidFill>
                <a:srgbClr val="168D8C"/>
              </a:solidFill>
              <a:latin typeface="CircularStd-bold" panose="020B0804020101010102" pitchFamily="34" charset="0"/>
              <a:cs typeface="CircularStd-bold" panose="020B0804020101010102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65B5ABB-DCC9-478E-9336-C0F2134E0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66" t="11503" r="17315" b="627"/>
          <a:stretch/>
        </p:blipFill>
        <p:spPr>
          <a:xfrm>
            <a:off x="971599" y="1321200"/>
            <a:ext cx="3960000" cy="4223755"/>
          </a:xfrm>
          <a:prstGeom prst="round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C7C69FA-1B9D-453F-8A2F-FFDC80834256}"/>
              </a:ext>
            </a:extLst>
          </p:cNvPr>
          <p:cNvSpPr txBox="1"/>
          <p:nvPr/>
        </p:nvSpPr>
        <p:spPr>
          <a:xfrm>
            <a:off x="5436097" y="5289011"/>
            <a:ext cx="24380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>
                <a:solidFill>
                  <a:srgbClr val="168D8C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Bild: ARTISET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226CD9F-5277-4DE7-A433-E895D9DBC1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EBCF28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Jungen 100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0D22CDBB-6384-4598-B2A2-ADAC6DE249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FF4F95-D73A-4D6B-9E6A-47FAD4D810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1200" b="1" dirty="0">
                <a:solidFill>
                  <a:srgbClr val="EBCF28"/>
                </a:solidFill>
                <a:cs typeface="CircularStd" panose="020B0604020101020102" pitchFamily="34" charset="0"/>
              </a:rPr>
              <a:t>Jungen 100</a:t>
            </a:r>
            <a:endParaRPr lang="de-CH" dirty="0"/>
          </a:p>
        </p:txBody>
      </p:sp>
      <p:sp>
        <p:nvSpPr>
          <p:cNvPr id="7172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F38F2FC6-3F98-4AAE-9351-B6E0D5557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EBCF28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2800" dirty="0">
                <a:solidFill>
                  <a:srgbClr val="168D8C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Du möchtest Primarlehrer werden. Dein </a:t>
            </a:r>
          </a:p>
          <a:p>
            <a:pPr algn="ctr"/>
            <a:r>
              <a:rPr lang="de-DE" altLang="de-DE" sz="2800" dirty="0">
                <a:solidFill>
                  <a:srgbClr val="168D8C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Freund versteht dies nicht. Spielt zu zweit </a:t>
            </a:r>
          </a:p>
          <a:p>
            <a:pPr algn="ctr"/>
            <a:r>
              <a:rPr lang="de-DE" altLang="de-DE" sz="2800" dirty="0">
                <a:solidFill>
                  <a:srgbClr val="168D8C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vor, wie Du ihn mit Deiner Begeisterung für</a:t>
            </a:r>
          </a:p>
          <a:p>
            <a:pPr algn="ctr"/>
            <a:r>
              <a:rPr lang="de-DE" altLang="de-DE" sz="2800" dirty="0">
                <a:solidFill>
                  <a:srgbClr val="168D8C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den Beruf «Primarlehrer» anstecken willst.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E5E2BA77-E2B2-48A0-9DD1-C110077F723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168D8C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Mädchen 20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48DE4EEA-C535-413B-B79E-B4A408CEF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8DDBAF4-18E6-4892-A894-53F5F66F1A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1200" b="1" dirty="0">
                <a:solidFill>
                  <a:srgbClr val="168D8C"/>
                </a:solidFill>
                <a:cs typeface="CircularStd" panose="020B0604020101020102" pitchFamily="34" charset="0"/>
              </a:rPr>
              <a:t>Mädchen 20</a:t>
            </a:r>
            <a:endParaRPr lang="de-CH" dirty="0"/>
          </a:p>
        </p:txBody>
      </p:sp>
      <p:sp>
        <p:nvSpPr>
          <p:cNvPr id="29700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7993AD3D-A927-46D6-B399-630024F7A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168D8C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endParaRPr lang="de-DE" altLang="de-DE" sz="28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3F53BB4-3A6D-432F-BB17-7079D8808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000" y="1440000"/>
            <a:ext cx="2520000" cy="3780000"/>
          </a:xfrm>
          <a:prstGeom prst="round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B7CA880-58CA-460A-B0E5-B4F245092396}"/>
              </a:ext>
            </a:extLst>
          </p:cNvPr>
          <p:cNvSpPr txBox="1"/>
          <p:nvPr/>
        </p:nvSpPr>
        <p:spPr>
          <a:xfrm>
            <a:off x="4427984" y="1988840"/>
            <a:ext cx="37444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800" dirty="0">
                <a:solidFill>
                  <a:srgbClr val="EBCF28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Was für einen Beruf übt sie wohl aus? Was würde Dir an diesem Beruf gefallen?</a:t>
            </a:r>
            <a:endParaRPr lang="de-CH" sz="2800" dirty="0">
              <a:solidFill>
                <a:srgbClr val="EBCF28"/>
              </a:solidFill>
              <a:latin typeface="CircularStd-bold" panose="020B0804020101010102" pitchFamily="34" charset="0"/>
              <a:cs typeface="CircularStd-bold" panose="020B0804020101010102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DA4AA2B-98B4-F23B-0591-483838585498}"/>
              </a:ext>
            </a:extLst>
          </p:cNvPr>
          <p:cNvSpPr txBox="1"/>
          <p:nvPr/>
        </p:nvSpPr>
        <p:spPr>
          <a:xfrm>
            <a:off x="4427984" y="5011579"/>
            <a:ext cx="24380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>
                <a:solidFill>
                  <a:srgbClr val="EBCF28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Bild: Nationaler Zukunftstag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8CF889A-55A0-4563-A540-40CAFE65080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168D8C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Mädchen 40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C3BC0B8-213C-406B-AA82-6011447490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2FFF42-E89E-4443-AA9E-E3DE653C42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1200" b="1" dirty="0">
                <a:solidFill>
                  <a:srgbClr val="168D8C"/>
                </a:solidFill>
                <a:cs typeface="CircularStd" panose="020B0604020101020102" pitchFamily="34" charset="0"/>
              </a:rPr>
              <a:t>Mädchen 40</a:t>
            </a:r>
            <a:endParaRPr lang="de-CH" dirty="0"/>
          </a:p>
        </p:txBody>
      </p:sp>
      <p:sp>
        <p:nvSpPr>
          <p:cNvPr id="31748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8CAFEAD9-1663-452F-B2D2-D3BEA613F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168D8C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>
              <a:lnSpc>
                <a:spcPct val="160000"/>
              </a:lnSpc>
            </a:pPr>
            <a:endParaRPr lang="de-DE" altLang="de-DE" sz="2800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>
              <a:lnSpc>
                <a:spcPct val="160000"/>
              </a:lnSpc>
            </a:pPr>
            <a:endParaRPr lang="de-DE" altLang="de-DE" sz="2800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C46B2DA-ACA7-40F0-B9A0-036F26A15781}"/>
              </a:ext>
            </a:extLst>
          </p:cNvPr>
          <p:cNvSpPr txBox="1"/>
          <p:nvPr/>
        </p:nvSpPr>
        <p:spPr>
          <a:xfrm>
            <a:off x="4427984" y="1988840"/>
            <a:ext cx="37444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800" dirty="0">
                <a:solidFill>
                  <a:srgbClr val="EBCF28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Was für einen Beruf übt sie wohl aus? Was würde Dir an diesem Beruf gefallen?</a:t>
            </a:r>
            <a:endParaRPr lang="de-CH" sz="2800" dirty="0">
              <a:solidFill>
                <a:srgbClr val="EBCF28"/>
              </a:solidFill>
              <a:latin typeface="CircularStd-bold" panose="020B0804020101010102" pitchFamily="34" charset="0"/>
              <a:cs typeface="CircularStd-bold" panose="020B0804020101010102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E588A8E-DF30-48CA-8977-1FAD847EA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000" y="1440000"/>
            <a:ext cx="2520280" cy="3780420"/>
          </a:xfrm>
          <a:prstGeom prst="round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8DEF5BA-8E66-671A-FE6B-6DA72A3B2B81}"/>
              </a:ext>
            </a:extLst>
          </p:cNvPr>
          <p:cNvSpPr txBox="1"/>
          <p:nvPr/>
        </p:nvSpPr>
        <p:spPr>
          <a:xfrm>
            <a:off x="4427984" y="5011579"/>
            <a:ext cx="24380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>
                <a:solidFill>
                  <a:srgbClr val="EBCF28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Bild: Nationaler Zukunftstag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61E2787E-5A64-4632-8224-E313986E800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168D8C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Mädchen 60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0D46EB07-93DE-4E0E-97F6-F2FB27962B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156DB0-7A5F-4DE8-8C23-260DCC1CBD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1200" b="1" dirty="0">
                <a:solidFill>
                  <a:srgbClr val="168D8C"/>
                </a:solidFill>
                <a:cs typeface="CircularStd" panose="020B0604020101020102" pitchFamily="34" charset="0"/>
              </a:rPr>
              <a:t>Mädchen 60</a:t>
            </a:r>
            <a:endParaRPr lang="de-CH" dirty="0"/>
          </a:p>
        </p:txBody>
      </p:sp>
      <p:sp>
        <p:nvSpPr>
          <p:cNvPr id="32772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AEE4A3DB-7FD3-4451-9053-77020E7E1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168D8C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2800" dirty="0">
                <a:solidFill>
                  <a:srgbClr val="EBCF28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Welche Frau findest Du toll?</a:t>
            </a:r>
          </a:p>
          <a:p>
            <a:pPr algn="ctr"/>
            <a:r>
              <a:rPr lang="de-DE" altLang="de-DE" sz="2800" dirty="0">
                <a:solidFill>
                  <a:srgbClr val="EBCF28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Erzähle von ihr!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64D031C-B8C9-4D9C-A76B-DF3BEE1A52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328" y="458788"/>
            <a:ext cx="1251359" cy="228600"/>
          </a:xfrm>
        </p:spPr>
        <p:txBody>
          <a:bodyPr>
            <a:noAutofit/>
          </a:bodyPr>
          <a:lstStyle/>
          <a:p>
            <a:pPr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b="1" dirty="0">
                <a:solidFill>
                  <a:srgbClr val="D7544B"/>
                </a:solidFill>
                <a:cs typeface="Calibri" panose="020F0502020204030204" pitchFamily="34" charset="0"/>
              </a:rPr>
              <a:t>Ausbildung 20</a:t>
            </a:r>
            <a:endParaRPr lang="de-CH" b="1" dirty="0">
              <a:solidFill>
                <a:srgbClr val="D7544B"/>
              </a:solidFill>
              <a:cs typeface="Calibri" panose="020F0502020204030204" pitchFamily="34" charset="0"/>
            </a:endParaRPr>
          </a:p>
        </p:txBody>
      </p:sp>
      <p:sp>
        <p:nvSpPr>
          <p:cNvPr id="5" name="AutoShape 7">
            <a:hlinkClick r:id="rId2" action="ppaction://hlinksldjump"/>
            <a:extLst>
              <a:ext uri="{FF2B5EF4-FFF2-40B4-BE49-F238E27FC236}">
                <a16:creationId xmlns:a16="http://schemas.microsoft.com/office/drawing/2014/main" id="{70F614F5-ADA7-4B02-AC68-DD0E41AE9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An Deiner Schule kannst Du zwischen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zwei Wahlfächern wählen: </a:t>
            </a:r>
            <a:b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</a:br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1. «Naturwissenschaftliches Labor» 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und 2. «Künstlerisches Gestalten». 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Was wählst Du und warum?</a:t>
            </a:r>
          </a:p>
        </p:txBody>
      </p:sp>
    </p:spTree>
    <p:extLst>
      <p:ext uri="{BB962C8B-B14F-4D97-AF65-F5344CB8AC3E}">
        <p14:creationId xmlns:p14="http://schemas.microsoft.com/office/powerpoint/2010/main" val="4113777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A9D803F7-E209-4FF5-AF62-4164C7AD60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168D8C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Mädchen 80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7241C1DB-3932-4970-9140-D3A888CFCC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F11F07-ADFF-401B-9C0C-89554BF0D3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1200" b="1" dirty="0">
                <a:solidFill>
                  <a:srgbClr val="168D8C"/>
                </a:solidFill>
                <a:cs typeface="CircularStd" panose="020B0604020101020102" pitchFamily="34" charset="0"/>
              </a:rPr>
              <a:t>Mädchen 80</a:t>
            </a:r>
            <a:endParaRPr lang="de-CH" dirty="0"/>
          </a:p>
        </p:txBody>
      </p:sp>
      <p:sp>
        <p:nvSpPr>
          <p:cNvPr id="33796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ADFB63BD-71FD-43A1-BABD-3A2DEF994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168D8C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de-DE" altLang="de-DE" sz="2800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1C659EA-B726-493B-B10D-DAB043E6BA82}"/>
              </a:ext>
            </a:extLst>
          </p:cNvPr>
          <p:cNvSpPr txBox="1"/>
          <p:nvPr/>
        </p:nvSpPr>
        <p:spPr>
          <a:xfrm>
            <a:off x="4427984" y="1988840"/>
            <a:ext cx="37444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800" dirty="0">
                <a:solidFill>
                  <a:srgbClr val="EBCF28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Was für einen Beruf übt sie wohl aus? Was würde Dir an diesem Beruf gefallen?</a:t>
            </a:r>
            <a:endParaRPr lang="de-CH" sz="2800" dirty="0">
              <a:solidFill>
                <a:srgbClr val="EBCF28"/>
              </a:solidFill>
              <a:latin typeface="CircularStd-bold" panose="020B0804020101010102" pitchFamily="34" charset="0"/>
              <a:cs typeface="CircularStd-bold" panose="020B0804020101010102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FF8A1F4-68C4-4ACA-A0A2-8A0A4A0BD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000" y="1440000"/>
            <a:ext cx="2520000" cy="3780000"/>
          </a:xfrm>
          <a:prstGeom prst="round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45928A1-0F90-D784-A20B-D95718CC642F}"/>
              </a:ext>
            </a:extLst>
          </p:cNvPr>
          <p:cNvSpPr txBox="1"/>
          <p:nvPr/>
        </p:nvSpPr>
        <p:spPr>
          <a:xfrm>
            <a:off x="4427984" y="5011579"/>
            <a:ext cx="24380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>
                <a:solidFill>
                  <a:srgbClr val="EBCF28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Bild: Nationaler Zukunftstag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61E2787E-5A64-4632-8224-E313986E800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168D8C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Mädchen 100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C08DA8BD-C5AE-40E8-81D7-AC88E391C1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986589-46E1-4249-B790-73853A800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328" y="458788"/>
            <a:ext cx="1179351" cy="228600"/>
          </a:xfrm>
        </p:spPr>
        <p:txBody>
          <a:bodyPr/>
          <a:lstStyle/>
          <a:p>
            <a:r>
              <a:rPr lang="de-DE" altLang="de-DE" sz="1200" b="1" dirty="0">
                <a:solidFill>
                  <a:srgbClr val="168D8C"/>
                </a:solidFill>
                <a:cs typeface="CircularStd" panose="020B0604020101020102" pitchFamily="34" charset="0"/>
              </a:rPr>
              <a:t>Mädchen 100</a:t>
            </a:r>
            <a:endParaRPr lang="de-CH" dirty="0"/>
          </a:p>
        </p:txBody>
      </p:sp>
      <p:sp>
        <p:nvSpPr>
          <p:cNvPr id="32772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AEE4A3DB-7FD3-4451-9053-77020E7E1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168D8C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2800" dirty="0">
                <a:solidFill>
                  <a:srgbClr val="EBCF28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Du möchtest eine Ausbildung als </a:t>
            </a:r>
          </a:p>
          <a:p>
            <a:pPr algn="ctr"/>
            <a:r>
              <a:rPr lang="de-DE" altLang="de-DE" sz="2800" dirty="0">
                <a:solidFill>
                  <a:srgbClr val="EBCF28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Informatikerin anfangen. Deine Freundin </a:t>
            </a:r>
          </a:p>
          <a:p>
            <a:pPr algn="ctr"/>
            <a:r>
              <a:rPr lang="de-DE" altLang="de-DE" sz="2800" dirty="0">
                <a:solidFill>
                  <a:srgbClr val="EBCF28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versteht dies nicht. Spielt zu zweit vor,  </a:t>
            </a:r>
          </a:p>
          <a:p>
            <a:pPr algn="ctr"/>
            <a:r>
              <a:rPr lang="de-DE" altLang="de-DE" sz="2800" dirty="0">
                <a:solidFill>
                  <a:srgbClr val="EBCF28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wie Du sie mit Deiner Begeisterung für</a:t>
            </a:r>
          </a:p>
          <a:p>
            <a:pPr algn="ctr"/>
            <a:r>
              <a:rPr lang="de-DE" altLang="de-DE" sz="2800" dirty="0">
                <a:solidFill>
                  <a:srgbClr val="EBCF28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Informatik anstecken willst.</a:t>
            </a:r>
          </a:p>
        </p:txBody>
      </p:sp>
    </p:spTree>
    <p:extLst>
      <p:ext uri="{BB962C8B-B14F-4D97-AF65-F5344CB8AC3E}">
        <p14:creationId xmlns:p14="http://schemas.microsoft.com/office/powerpoint/2010/main" val="2037760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349C597-C33B-8092-C494-280072185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81037"/>
            <a:ext cx="7886700" cy="549592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CH" sz="2000" dirty="0">
                <a:latin typeface="Uxum Grotesque Bold" panose="00000800000000000000" pitchFamily="50" charset="0"/>
                <a:cs typeface="CircularStd" panose="020B0604020101020102" pitchFamily="34" charset="0"/>
              </a:rPr>
              <a:t>Impressum:</a:t>
            </a:r>
            <a:br>
              <a:rPr lang="de-CH" sz="2000" dirty="0">
                <a:latin typeface="Uxum Grotesque Bold" panose="00000800000000000000" pitchFamily="50" charset="0"/>
                <a:cs typeface="CircularStd" panose="020B0604020101020102" pitchFamily="34" charset="0"/>
              </a:rPr>
            </a:br>
            <a:r>
              <a:rPr lang="de-CH" sz="2000" dirty="0">
                <a:latin typeface="CircularStd" panose="020B0604020101020102" pitchFamily="34" charset="0"/>
                <a:cs typeface="CircularStd" panose="020B0604020101020102" pitchFamily="34" charset="0"/>
              </a:rPr>
              <a:t>Geschäftsstelle Nationaler Zukunftstag (2018). Beilage zum «Leitfaden für Betriebe»: Arbeitsunterlagen zum Einsatz am Nationalen Zukunftstag. Cham: Geschäftsstelle Nationaler Zukunftstag.</a:t>
            </a:r>
          </a:p>
          <a:p>
            <a:pPr marL="0" indent="0">
              <a:lnSpc>
                <a:spcPct val="100000"/>
              </a:lnSpc>
              <a:buNone/>
            </a:pPr>
            <a:endParaRPr lang="de-CH" sz="2000" dirty="0">
              <a:latin typeface="CircularStd" panose="020B0604020101020102" pitchFamily="34" charset="0"/>
              <a:cs typeface="CircularStd" panose="020B0604020101020102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CH" sz="2000" dirty="0">
                <a:latin typeface="Uxum Grotesque Bold" panose="00000800000000000000" pitchFamily="50" charset="0"/>
                <a:cs typeface="CircularStd" panose="020B0604020101020102" pitchFamily="34" charset="0"/>
              </a:rPr>
              <a:t>Spielidee:</a:t>
            </a:r>
            <a:br>
              <a:rPr lang="de-CH" sz="2000" dirty="0">
                <a:latin typeface="Uxum Grotesque Bold" panose="00000800000000000000" pitchFamily="50" charset="0"/>
                <a:cs typeface="CircularStd" panose="020B0604020101020102" pitchFamily="34" charset="0"/>
              </a:rPr>
            </a:br>
            <a:r>
              <a:rPr lang="de-CH" sz="2000" dirty="0" err="1">
                <a:latin typeface="CircularStd" panose="020B0604020101020102" pitchFamily="34" charset="0"/>
                <a:cs typeface="CircularStd" panose="020B0604020101020102" pitchFamily="34" charset="0"/>
              </a:rPr>
              <a:t>Boys’Day</a:t>
            </a:r>
            <a:r>
              <a:rPr lang="de-CH" sz="2000" dirty="0">
                <a:latin typeface="CircularStd" panose="020B0604020101020102" pitchFamily="34" charset="0"/>
                <a:cs typeface="CircularStd" panose="020B0604020101020102" pitchFamily="34" charset="0"/>
              </a:rPr>
              <a:t> - Jungen-Zukunftstag | Neue Wege für Jungs.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CH" sz="2000" dirty="0">
                <a:latin typeface="CircularStd" panose="020B0604020101020102" pitchFamily="34" charset="0"/>
                <a:cs typeface="CircularStd" panose="020B0604020101020102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www.boys-day.de</a:t>
            </a:r>
            <a:endParaRPr lang="de-CH" sz="2000" dirty="0">
              <a:latin typeface="CircularStd" panose="020B0604020101020102" pitchFamily="34" charset="0"/>
              <a:cs typeface="CircularStd" panose="020B0604020101020102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CH" sz="2000" dirty="0">
                <a:latin typeface="CircularStd" panose="020B0604020101020102" pitchFamily="34" charset="0"/>
                <a:cs typeface="CircularStd" panose="020B0604020101020102" pitchFamily="34" charset="0"/>
              </a:rPr>
              <a:t>Für das Zukunftsspiel wurde das Spiel «</a:t>
            </a:r>
            <a:r>
              <a:rPr lang="de-CH" sz="2000" dirty="0" err="1">
                <a:latin typeface="CircularStd" panose="020B0604020101020102" pitchFamily="34" charset="0"/>
                <a:cs typeface="CircularStd" panose="020B0604020101020102" pitchFamily="34" charset="0"/>
              </a:rPr>
              <a:t>Mannopoly</a:t>
            </a:r>
            <a:r>
              <a:rPr lang="de-CH" sz="2000" dirty="0">
                <a:latin typeface="CircularStd" panose="020B0604020101020102" pitchFamily="34" charset="0"/>
                <a:cs typeface="CircularStd" panose="020B0604020101020102" pitchFamily="34" charset="0"/>
              </a:rPr>
              <a:t>» so weiterentwickelt, dass es mit geschlechtergemischten Gruppen </a:t>
            </a:r>
            <a:br>
              <a:rPr lang="de-CH" sz="2000" dirty="0">
                <a:latin typeface="CircularStd" panose="020B0604020101020102" pitchFamily="34" charset="0"/>
                <a:cs typeface="CircularStd" panose="020B0604020101020102" pitchFamily="34" charset="0"/>
              </a:rPr>
            </a:br>
            <a:r>
              <a:rPr lang="de-CH" sz="2000" dirty="0">
                <a:latin typeface="CircularStd" panose="020B0604020101020102" pitchFamily="34" charset="0"/>
                <a:cs typeface="CircularStd" panose="020B0604020101020102" pitchFamily="34" charset="0"/>
              </a:rPr>
              <a:t>gespielt werden kann.</a:t>
            </a:r>
          </a:p>
        </p:txBody>
      </p:sp>
    </p:spTree>
    <p:extLst>
      <p:ext uri="{BB962C8B-B14F-4D97-AF65-F5344CB8AC3E}">
        <p14:creationId xmlns:p14="http://schemas.microsoft.com/office/powerpoint/2010/main" val="2571795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164159D-E1FB-4147-86B6-4B297EEA49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5957C6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Ausbildung 40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E5D44A53-B5C3-4934-915F-A59868462A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CCA84E0-30A7-4DBF-9349-5E7C6E755F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328" y="458788"/>
            <a:ext cx="1323367" cy="228600"/>
          </a:xfrm>
        </p:spPr>
        <p:txBody>
          <a:bodyPr/>
          <a:lstStyle/>
          <a:p>
            <a:pPr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b="1" dirty="0">
                <a:solidFill>
                  <a:srgbClr val="D7544B"/>
                </a:solidFill>
                <a:cs typeface="Calibri" panose="020F0502020204030204" pitchFamily="34" charset="0"/>
              </a:rPr>
              <a:t>Ausbildung 40</a:t>
            </a:r>
            <a:endParaRPr lang="de-CH" b="1" dirty="0">
              <a:solidFill>
                <a:srgbClr val="D7544B"/>
              </a:solidFill>
              <a:cs typeface="Calibri" panose="020F0502020204030204" pitchFamily="34" charset="0"/>
            </a:endParaRPr>
          </a:p>
          <a:p>
            <a:endParaRPr lang="de-CH" dirty="0"/>
          </a:p>
        </p:txBody>
      </p:sp>
      <p:sp>
        <p:nvSpPr>
          <p:cNvPr id="3079" name="AutoShape 7">
            <a:hlinkClick r:id="rId3" action="ppaction://hlinksldjump"/>
            <a:extLst>
              <a:ext uri="{FF2B5EF4-FFF2-40B4-BE49-F238E27FC236}">
                <a16:creationId xmlns:a16="http://schemas.microsoft.com/office/drawing/2014/main" id="{8D739EAB-5F39-49D8-9C92-EEB21DC78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Wenn man die Schule und das Gymnasium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oder die Berufslehre abgeschlossen hat,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muss man nie mehr lernen. 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Stimmt diese Aussage? Begründe. </a:t>
            </a:r>
          </a:p>
        </p:txBody>
      </p:sp>
    </p:spTree>
    <p:extLst>
      <p:ext uri="{BB962C8B-B14F-4D97-AF65-F5344CB8AC3E}">
        <p14:creationId xmlns:p14="http://schemas.microsoft.com/office/powerpoint/2010/main" val="334036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164159D-E1FB-4147-86B6-4B297EEA49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5957C6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Ausbildung 60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105D30F9-21C8-4E43-BA6F-17B6CF7A84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5F5397-41BF-4BD0-82A6-09FC256612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328" y="458788"/>
            <a:ext cx="1251359" cy="228600"/>
          </a:xfrm>
        </p:spPr>
        <p:txBody>
          <a:bodyPr/>
          <a:lstStyle/>
          <a:p>
            <a:pPr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b="1" dirty="0">
                <a:solidFill>
                  <a:srgbClr val="D7544B"/>
                </a:solidFill>
                <a:cs typeface="Calibri" panose="020F0502020204030204" pitchFamily="34" charset="0"/>
              </a:rPr>
              <a:t>Ausbildung 60</a:t>
            </a:r>
            <a:endParaRPr lang="de-CH" b="1" dirty="0">
              <a:solidFill>
                <a:srgbClr val="D7544B"/>
              </a:solidFill>
              <a:cs typeface="Calibri" panose="020F0502020204030204" pitchFamily="34" charset="0"/>
            </a:endParaRPr>
          </a:p>
          <a:p>
            <a:endParaRPr lang="de-CH" dirty="0"/>
          </a:p>
        </p:txBody>
      </p:sp>
      <p:sp>
        <p:nvSpPr>
          <p:cNvPr id="3079" name="AutoShape 7">
            <a:hlinkClick r:id="rId2" action="ppaction://hlinksldjump"/>
            <a:extLst>
              <a:ext uri="{FF2B5EF4-FFF2-40B4-BE49-F238E27FC236}">
                <a16:creationId xmlns:a16="http://schemas.microsoft.com/office/drawing/2014/main" id="{8D739EAB-5F39-49D8-9C92-EEB21DC78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Du hast die Möglichkeit, während der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Berufslehre die Berufsmaturitätsschule zu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besuchen. Dies eröffnet Dir später mehr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Möglichkeiten. Du hast aber in der Lehre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einen Tag mehr Schule pro Woche. 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Wie entscheidest Du Dich?  </a:t>
            </a:r>
          </a:p>
        </p:txBody>
      </p:sp>
    </p:spTree>
    <p:extLst>
      <p:ext uri="{BB962C8B-B14F-4D97-AF65-F5344CB8AC3E}">
        <p14:creationId xmlns:p14="http://schemas.microsoft.com/office/powerpoint/2010/main" val="2196727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164159D-E1FB-4147-86B6-4B297EEA49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5957C6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Ausbildung 80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69B09E9E-CB30-4962-A25A-845DA4CD2D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D0DA69-4DA4-4F80-A7CE-E80659B39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328" y="458788"/>
            <a:ext cx="1323367" cy="228600"/>
          </a:xfrm>
        </p:spPr>
        <p:txBody>
          <a:bodyPr/>
          <a:lstStyle/>
          <a:p>
            <a:pPr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b="1" dirty="0">
                <a:solidFill>
                  <a:srgbClr val="D7544B"/>
                </a:solidFill>
                <a:cs typeface="Calibri" panose="020F0502020204030204" pitchFamily="34" charset="0"/>
              </a:rPr>
              <a:t>Ausbildung 80</a:t>
            </a:r>
            <a:endParaRPr lang="de-CH" b="1" dirty="0">
              <a:solidFill>
                <a:srgbClr val="D7544B"/>
              </a:solidFill>
              <a:cs typeface="Calibri" panose="020F0502020204030204" pitchFamily="34" charset="0"/>
            </a:endParaRPr>
          </a:p>
          <a:p>
            <a:endParaRPr lang="de-CH" dirty="0"/>
          </a:p>
        </p:txBody>
      </p:sp>
      <p:sp>
        <p:nvSpPr>
          <p:cNvPr id="3079" name="AutoShape 7">
            <a:hlinkClick r:id="rId2" action="ppaction://hlinksldjump"/>
            <a:extLst>
              <a:ext uri="{FF2B5EF4-FFF2-40B4-BE49-F238E27FC236}">
                <a16:creationId xmlns:a16="http://schemas.microsoft.com/office/drawing/2014/main" id="{8D739EAB-5F39-49D8-9C92-EEB21DC78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Du möchtest später vielleicht studieren. 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Geht das, wenn Du jetzt zuerst eine 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Berufslehre absolvierst? Begründe.  </a:t>
            </a:r>
          </a:p>
        </p:txBody>
      </p:sp>
    </p:spTree>
    <p:extLst>
      <p:ext uri="{BB962C8B-B14F-4D97-AF65-F5344CB8AC3E}">
        <p14:creationId xmlns:p14="http://schemas.microsoft.com/office/powerpoint/2010/main" val="2877721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164159D-E1FB-4147-86B6-4B297EEA49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5957C6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Ausbildung 100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C8A263EE-DB23-4EEA-9AF3-4587011ACD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A44C1F-EA85-495D-B829-ED7AD685C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328" y="458788"/>
            <a:ext cx="1467383" cy="228600"/>
          </a:xfrm>
        </p:spPr>
        <p:txBody>
          <a:bodyPr/>
          <a:lstStyle/>
          <a:p>
            <a:pPr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b="1" dirty="0">
                <a:solidFill>
                  <a:srgbClr val="D7544B"/>
                </a:solidFill>
                <a:cs typeface="Calibri" panose="020F0502020204030204" pitchFamily="34" charset="0"/>
              </a:rPr>
              <a:t>Ausbildung 100</a:t>
            </a:r>
            <a:endParaRPr lang="de-CH" b="1" dirty="0">
              <a:solidFill>
                <a:srgbClr val="D7544B"/>
              </a:solidFill>
              <a:cs typeface="Calibri" panose="020F0502020204030204" pitchFamily="34" charset="0"/>
            </a:endParaRPr>
          </a:p>
          <a:p>
            <a:endParaRPr lang="de-CH" dirty="0"/>
          </a:p>
        </p:txBody>
      </p:sp>
      <p:sp>
        <p:nvSpPr>
          <p:cNvPr id="3079" name="AutoShape 7">
            <a:hlinkClick r:id="rId2" action="ppaction://hlinksldjump"/>
            <a:extLst>
              <a:ext uri="{FF2B5EF4-FFF2-40B4-BE49-F238E27FC236}">
                <a16:creationId xmlns:a16="http://schemas.microsoft.com/office/drawing/2014/main" id="{8D739EAB-5F39-49D8-9C92-EEB21DC78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D7544B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Dein Kollege ist unsicher, ob er sich in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dieser Firma für eine Lehre bewerben soll. 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Wie kannst Du ihn überzeugen und Werbung 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für einen der Berufe machen, die Du hier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kennengelernt hast?</a:t>
            </a:r>
          </a:p>
          <a:p>
            <a:pPr algn="ctr"/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  <a:sym typeface="Wingdings" panose="05000000000000000000" pitchFamily="2" charset="2"/>
              </a:rPr>
              <a:t>Spielt zu zweit das Gespräch vor. </a:t>
            </a:r>
            <a:r>
              <a:rPr lang="de-DE" altLang="de-DE" sz="2800" dirty="0">
                <a:solidFill>
                  <a:srgbClr val="F3D1CE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6826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164159D-E1FB-4147-86B6-4B297EEA49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F8783A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Beruf 20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87C85B2B-6B11-4CE1-8C98-887494FA67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4B4590E-5CB7-4F78-A31F-D9563E171D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1200" b="1" dirty="0">
                <a:solidFill>
                  <a:srgbClr val="F8783A"/>
                </a:solidFill>
                <a:cs typeface="CircularStd" panose="020B0604020101020102" pitchFamily="34" charset="0"/>
              </a:rPr>
              <a:t>Beruf 20</a:t>
            </a:r>
            <a:endParaRPr lang="de-CH" dirty="0"/>
          </a:p>
        </p:txBody>
      </p:sp>
      <p:sp>
        <p:nvSpPr>
          <p:cNvPr id="3079" name="AutoShape 7">
            <a:hlinkClick r:id="rId2" action="ppaction://hlinksldjump"/>
            <a:extLst>
              <a:ext uri="{FF2B5EF4-FFF2-40B4-BE49-F238E27FC236}">
                <a16:creationId xmlns:a16="http://schemas.microsoft.com/office/drawing/2014/main" id="{8D739EAB-5F39-49D8-9C92-EEB21DC78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EBDCC3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Wer keine «Arbeit» hat, ist selber schuld!</a:t>
            </a:r>
          </a:p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Was denkst du darüber? </a:t>
            </a:r>
          </a:p>
        </p:txBody>
      </p:sp>
    </p:spTree>
    <p:extLst>
      <p:ext uri="{BB962C8B-B14F-4D97-AF65-F5344CB8AC3E}">
        <p14:creationId xmlns:p14="http://schemas.microsoft.com/office/powerpoint/2010/main" val="2172024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0781280-B656-436B-92BD-52AB7F4F6F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F8783A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Beruf 40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251BB4B7-E358-4271-97C8-CA13ACA5DE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4870C3-9796-4018-9B1E-8E5BCFA6E9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1200" b="1" dirty="0">
                <a:solidFill>
                  <a:srgbClr val="F8783A"/>
                </a:solidFill>
                <a:cs typeface="CircularStd" panose="020B0604020101020102" pitchFamily="34" charset="0"/>
              </a:rPr>
              <a:t>Beruf 40</a:t>
            </a:r>
            <a:endParaRPr lang="de-CH" dirty="0"/>
          </a:p>
        </p:txBody>
      </p:sp>
      <p:sp>
        <p:nvSpPr>
          <p:cNvPr id="6148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027DA455-152F-4CAA-99D9-EDC3473A7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EBDCC3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Du hast drei Wünsche für Deine </a:t>
            </a:r>
          </a:p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berufliche Zukunft.</a:t>
            </a:r>
          </a:p>
        </p:txBody>
      </p:sp>
    </p:spTree>
    <p:extLst>
      <p:ext uri="{BB962C8B-B14F-4D97-AF65-F5344CB8AC3E}">
        <p14:creationId xmlns:p14="http://schemas.microsoft.com/office/powerpoint/2010/main" val="2743025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0781280-B656-436B-92BD-52AB7F4F6F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de-DE" altLang="de-DE" sz="1200" b="1" dirty="0">
                <a:solidFill>
                  <a:srgbClr val="F8783A"/>
                </a:solidFill>
                <a:latin typeface="CircularStd" panose="020B0604020101020102" pitchFamily="34" charset="0"/>
                <a:cs typeface="CircularStd" panose="020B0604020101020102" pitchFamily="34" charset="0"/>
              </a:rPr>
              <a:t>Beruf 60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C6B32064-9D8B-42CF-9047-75C64BE5A7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C9E882E-3E5D-43F2-B91A-ED713B89F3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altLang="de-DE" sz="1200" b="1" dirty="0">
                <a:solidFill>
                  <a:srgbClr val="F8783A"/>
                </a:solidFill>
                <a:cs typeface="CircularStd" panose="020B0604020101020102" pitchFamily="34" charset="0"/>
              </a:rPr>
              <a:t>Beruf 60</a:t>
            </a:r>
            <a:endParaRPr lang="de-CH" dirty="0"/>
          </a:p>
        </p:txBody>
      </p:sp>
      <p:sp>
        <p:nvSpPr>
          <p:cNvPr id="6148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027DA455-152F-4CAA-99D9-EDC3473A7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EBDCC3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In Deiner Firma wird eine Person neu </a:t>
            </a:r>
          </a:p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eingestellt, die mit Dir im Team </a:t>
            </a:r>
          </a:p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zusammenarbeiten wird. Es gibt mehrere </a:t>
            </a:r>
          </a:p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gute Bewerbungen. Wie soll Deine Chefin</a:t>
            </a:r>
          </a:p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entscheiden? Auf welche Punkte soll</a:t>
            </a:r>
          </a:p>
          <a:p>
            <a:pPr algn="ctr"/>
            <a:r>
              <a:rPr lang="de-DE" altLang="de-DE" sz="2800" dirty="0">
                <a:solidFill>
                  <a:srgbClr val="F87855"/>
                </a:solidFill>
                <a:latin typeface="CircularStd-bold" panose="020B0804020101010102" pitchFamily="34" charset="0"/>
                <a:cs typeface="CircularStd-bold" panose="020B0804020101010102" pitchFamily="34" charset="0"/>
              </a:rPr>
              <a:t>sie besonders achten? Begründe.</a:t>
            </a:r>
          </a:p>
        </p:txBody>
      </p:sp>
    </p:spTree>
    <p:extLst>
      <p:ext uri="{BB962C8B-B14F-4D97-AF65-F5344CB8AC3E}">
        <p14:creationId xmlns:p14="http://schemas.microsoft.com/office/powerpoint/2010/main" val="4187649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D9A78"/>
    </a:accent1>
    <a:accent2>
      <a:srgbClr val="8BC145"/>
    </a:accent2>
    <a:accent3>
      <a:srgbClr val="36AFCE"/>
    </a:accent3>
    <a:accent4>
      <a:srgbClr val="1D6FA9"/>
    </a:accent4>
    <a:accent5>
      <a:srgbClr val="B74919"/>
    </a:accent5>
    <a:accent6>
      <a:srgbClr val="F19D19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661</Words>
  <Application>Microsoft Office PowerPoint</Application>
  <PresentationFormat>Bildschirmpräsentation (4:3)</PresentationFormat>
  <Paragraphs>133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0" baseType="lpstr">
      <vt:lpstr>Calibri Light</vt:lpstr>
      <vt:lpstr>Arial</vt:lpstr>
      <vt:lpstr>Uxum Grotesque Bold</vt:lpstr>
      <vt:lpstr>Comic Sans MS</vt:lpstr>
      <vt:lpstr>CircularStd</vt:lpstr>
      <vt:lpstr>Calibri</vt:lpstr>
      <vt:lpstr>CircularStd-bold</vt:lpstr>
      <vt:lpstr>Office Theme</vt:lpstr>
      <vt:lpstr>PowerPoint-Präsentation</vt:lpstr>
      <vt:lpstr>PowerPoint-Präsentation</vt:lpstr>
      <vt:lpstr>Ausbildung 40</vt:lpstr>
      <vt:lpstr>Ausbildung 60</vt:lpstr>
      <vt:lpstr>Ausbildung 80</vt:lpstr>
      <vt:lpstr>Ausbildung 100</vt:lpstr>
      <vt:lpstr>Beruf 20</vt:lpstr>
      <vt:lpstr>Beruf 40</vt:lpstr>
      <vt:lpstr>Beruf 60</vt:lpstr>
      <vt:lpstr>Beruf 80</vt:lpstr>
      <vt:lpstr>Beruf 100</vt:lpstr>
      <vt:lpstr>Jungen 20</vt:lpstr>
      <vt:lpstr>Jungen 40</vt:lpstr>
      <vt:lpstr>Jungen 60</vt:lpstr>
      <vt:lpstr>Jungen 80</vt:lpstr>
      <vt:lpstr>Jungen 100</vt:lpstr>
      <vt:lpstr>Mädchen 20</vt:lpstr>
      <vt:lpstr>Mädchen 40</vt:lpstr>
      <vt:lpstr>Mädchen 60</vt:lpstr>
      <vt:lpstr>Mädchen 80</vt:lpstr>
      <vt:lpstr>Mädchen 100</vt:lpstr>
      <vt:lpstr>PowerPoint-Präsentation</vt:lpstr>
    </vt:vector>
  </TitlesOfParts>
  <Company>Beratungstelle für Jungen und Männer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Judith Schläppi</dc:creator>
  <cp:lastModifiedBy>Judith Schläppi</cp:lastModifiedBy>
  <cp:revision>69</cp:revision>
  <dcterms:created xsi:type="dcterms:W3CDTF">2002-04-26T08:52:20Z</dcterms:created>
  <dcterms:modified xsi:type="dcterms:W3CDTF">2025-04-23T07:07:18Z</dcterms:modified>
</cp:coreProperties>
</file>